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sldIdLst>
    <p:sldId id="256" r:id="rId2"/>
    <p:sldId id="266" r:id="rId3"/>
    <p:sldId id="260" r:id="rId4"/>
    <p:sldId id="257" r:id="rId5"/>
    <p:sldId id="264" r:id="rId6"/>
    <p:sldId id="258" r:id="rId7"/>
    <p:sldId id="269" r:id="rId8"/>
    <p:sldId id="259" r:id="rId9"/>
    <p:sldId id="262" r:id="rId10"/>
    <p:sldId id="301" r:id="rId11"/>
    <p:sldId id="261" r:id="rId12"/>
    <p:sldId id="271" r:id="rId13"/>
    <p:sldId id="273" r:id="rId14"/>
    <p:sldId id="270" r:id="rId15"/>
    <p:sldId id="263" r:id="rId16"/>
    <p:sldId id="275" r:id="rId17"/>
    <p:sldId id="276" r:id="rId18"/>
    <p:sldId id="272" r:id="rId19"/>
    <p:sldId id="296" r:id="rId20"/>
    <p:sldId id="278" r:id="rId21"/>
    <p:sldId id="286" r:id="rId22"/>
    <p:sldId id="287" r:id="rId23"/>
    <p:sldId id="288" r:id="rId24"/>
    <p:sldId id="289" r:id="rId25"/>
    <p:sldId id="290" r:id="rId26"/>
    <p:sldId id="293" r:id="rId27"/>
    <p:sldId id="292" r:id="rId28"/>
    <p:sldId id="291" r:id="rId29"/>
    <p:sldId id="300" r:id="rId30"/>
    <p:sldId id="295" r:id="rId31"/>
    <p:sldId id="294" r:id="rId32"/>
    <p:sldId id="302" r:id="rId33"/>
    <p:sldId id="265" r:id="rId34"/>
    <p:sldId id="281" r:id="rId35"/>
    <p:sldId id="274" r:id="rId36"/>
    <p:sldId id="280" r:id="rId37"/>
    <p:sldId id="277" r:id="rId38"/>
    <p:sldId id="279" r:id="rId39"/>
    <p:sldId id="283" r:id="rId40"/>
    <p:sldId id="285" r:id="rId41"/>
    <p:sldId id="282" r:id="rId42"/>
    <p:sldId id="267" r:id="rId43"/>
    <p:sldId id="268" r:id="rId44"/>
    <p:sldId id="284" r:id="rId45"/>
    <p:sldId id="297" r:id="rId46"/>
    <p:sldId id="298" r:id="rId47"/>
    <p:sldId id="299" r:id="rId4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9" d="100"/>
          <a:sy n="99" d="100"/>
        </p:scale>
        <p:origin x="8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1-11-30T17:41:17.854"/>
    </inkml:context>
    <inkml:brush xml:id="br0">
      <inkml:brushProperty name="width" value="0.025" units="cm"/>
      <inkml:brushProperty name="height" value="0.025" units="cm"/>
      <inkml:brushProperty name="color" value="#5B2D90"/>
      <inkml:brushProperty name="fitToCurve" value="1"/>
    </inkml:brush>
  </inkml:definitions>
  <inkml:trace contextRef="#ctx0" brushRef="#br0">0 23 0,'0'-23'16</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1-11-30T17:41:51.675"/>
    </inkml:context>
    <inkml:brush xml:id="br0">
      <inkml:brushProperty name="width" value="0.025" units="cm"/>
      <inkml:brushProperty name="height" value="0.025" units="cm"/>
      <inkml:brushProperty name="color" value="#5B2D90"/>
      <inkml:brushProperty name="fitToCurve" value="1"/>
    </inkml:brush>
  </inkml:definitions>
  <inkml:trace contextRef="#ctx0" brushRef="#br0">0 0 0</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1-11-30T17:41:57.215"/>
    </inkml:context>
    <inkml:brush xml:id="br0">
      <inkml:brushProperty name="width" value="0.025" units="cm"/>
      <inkml:brushProperty name="height" value="0.025" units="cm"/>
      <inkml:brushProperty name="color" value="#5B2D90"/>
      <inkml:brushProperty name="fitToCurve" value="1"/>
    </inkml:brush>
  </inkml:definitions>
  <inkml:trace contextRef="#ctx0" brushRef="#br0">0 0 0</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7.72102" units="1/cm"/>
          <inkml:channelProperty channel="Y" name="resolution" value="37.76224" units="1/cm"/>
          <inkml:channelProperty channel="T" name="resolution" value="1" units="1/dev"/>
        </inkml:channelProperties>
      </inkml:inkSource>
      <inkml:timestamp xml:id="ts0" timeString="2021-11-30T17:48:13.740"/>
    </inkml:context>
    <inkml:brush xml:id="br0">
      <inkml:brushProperty name="width" value="0.025" units="cm"/>
      <inkml:brushProperty name="height" value="0.025" units="cm"/>
      <inkml:brushProperty name="color" value="#008C3A"/>
      <inkml:brushProperty name="fitToCurve" value="1"/>
    </inkml:brush>
  </inkml:definitions>
  <inkml:trace contextRef="#ctx0" brushRef="#br0">0 0 0</inkml:trace>
  <inkml:trace contextRef="#ctx0" brushRef="#br0" timeOffset="660">93 327 0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513111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12/17/2021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784512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12/17/2021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499916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12/17/2021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918267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12/17/2021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872153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12/17/2021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1563478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12/17/2021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‹Nº›</a:t>
            </a:fld>
            <a:endParaRPr lang="en-US" dirty="0"/>
          </a:p>
        </p:txBody>
      </p:sp>
    </p:spTree>
    <p:extLst>
      <p:ext uri="{BB962C8B-B14F-4D97-AF65-F5344CB8AC3E}">
        <p14:creationId xmlns:p14="http://schemas.microsoft.com/office/powerpoint/2010/main" val="2180870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145171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044827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pPr/>
              <a:t>12/17/2021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392709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12/17/2021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‹Nº›</a:t>
            </a:fld>
            <a:endParaRPr lang="en-US" dirty="0"/>
          </a:p>
        </p:txBody>
      </p:sp>
    </p:spTree>
    <p:extLst>
      <p:ext uri="{BB962C8B-B14F-4D97-AF65-F5344CB8AC3E}">
        <p14:creationId xmlns:p14="http://schemas.microsoft.com/office/powerpoint/2010/main" val="1967534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12/17/2021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623992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12/17/2021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173788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12/17/2021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093951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42A54C80-263E-416B-A8E0-580EDEADCBDC}" type="datetimeFigureOut">
              <a:rPr lang="en-US" smtClean="0"/>
              <a:t>12/17/2021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‹Nº›</a:t>
            </a:fld>
            <a:endParaRPr lang="en-US" dirty="0"/>
          </a:p>
        </p:txBody>
      </p:sp>
    </p:spTree>
    <p:extLst>
      <p:ext uri="{BB962C8B-B14F-4D97-AF65-F5344CB8AC3E}">
        <p14:creationId xmlns:p14="http://schemas.microsoft.com/office/powerpoint/2010/main" val="3729196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smtClean="0"/>
              <a:pPr/>
              <a:t>12/17/2021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740300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12/17/2021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28577898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laboral-social.com/gig-economy-el-inicio-una-nueva-era-gestion-de-recursos-humanos.html"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https://www.aspaprevencion.com/informe-final-del-estudio-de-los-efectos-de-la-hiperconexion-digital-en-la-salud-de-los-trabajadores-as/"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ugt.es/la-desconexion-digital-un-derecho-que-hay-que-respetar" TargetMode="Externa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ilo.org/dyn/normlex/es/f?p=NORMLEXPUB:55:0::NO::P55_TYPE,P55_LANG,P55_DOCUMENT,P55_NODE:REC,es,R198,/Document"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scielo.cl/scielo.php?script=sci_arttext&amp;pid=S0718-80722020000200017"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youtube.com/watch?v=uVEALvpoiMQ" TargetMode="Externa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VV4eIrz0MNI" TargetMode="External"/><Relationship Id="rId2" Type="http://schemas.openxmlformats.org/officeDocument/2006/relationships/hyperlink" Target="https://www.ted.com/talks/neil_harbisson_i_listen_to_color?language=es" TargetMode="Externa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gif"/><Relationship Id="rId7"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30.png"/><Relationship Id="rId10" Type="http://schemas.openxmlformats.org/officeDocument/2006/relationships/image" Target="../media/image50.png"/><Relationship Id="rId4" Type="http://schemas.openxmlformats.org/officeDocument/2006/relationships/customXml" Target="../ink/ink1.xml"/><Relationship Id="rId9" Type="http://schemas.openxmlformats.org/officeDocument/2006/relationships/customXml" Target="../ink/ink4.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3.png"/><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FED39CF-C118-43AB-B3D9-5E9B3166BFD7}"/>
              </a:ext>
            </a:extLst>
          </p:cNvPr>
          <p:cNvSpPr>
            <a:spLocks noGrp="1"/>
          </p:cNvSpPr>
          <p:nvPr>
            <p:ph type="ctrTitle"/>
          </p:nvPr>
        </p:nvSpPr>
        <p:spPr>
          <a:xfrm>
            <a:off x="1728131" y="1131950"/>
            <a:ext cx="7411647" cy="1156634"/>
          </a:xfrm>
        </p:spPr>
        <p:txBody>
          <a:bodyPr/>
          <a:lstStyle/>
          <a:p>
            <a:pPr algn="ctr"/>
            <a:r>
              <a:rPr lang="es-ES" sz="2000" b="1" dirty="0">
                <a:solidFill>
                  <a:schemeClr val="accent1">
                    <a:lumMod val="75000"/>
                  </a:schemeClr>
                </a:solidFill>
              </a:rPr>
              <a:t>Los derechos fundamentales y la dignidad laboral ante los retos de la imbricación tecnológica. De la máquina de vapor al metaverso ¿Disrupción o adaptación</a:t>
            </a:r>
            <a:r>
              <a:rPr lang="es-ES" sz="2000" b="1" dirty="0" smtClean="0">
                <a:solidFill>
                  <a:schemeClr val="accent1">
                    <a:lumMod val="75000"/>
                  </a:schemeClr>
                </a:solidFill>
              </a:rPr>
              <a:t>?</a:t>
            </a:r>
            <a:br>
              <a:rPr lang="es-ES" sz="2000" b="1" dirty="0" smtClean="0">
                <a:solidFill>
                  <a:schemeClr val="accent1">
                    <a:lumMod val="75000"/>
                  </a:schemeClr>
                </a:solidFill>
              </a:rPr>
            </a:br>
            <a:r>
              <a:rPr lang="es-ES" sz="2000" b="1" dirty="0">
                <a:solidFill>
                  <a:schemeClr val="accent1">
                    <a:lumMod val="75000"/>
                  </a:schemeClr>
                </a:solidFill>
              </a:rPr>
              <a:t/>
            </a:r>
            <a:br>
              <a:rPr lang="es-ES" sz="2000" b="1" dirty="0">
                <a:solidFill>
                  <a:schemeClr val="accent1">
                    <a:lumMod val="75000"/>
                  </a:schemeClr>
                </a:solidFill>
              </a:rPr>
            </a:br>
            <a:r>
              <a:rPr lang="es-ES" sz="1400" b="1" dirty="0" smtClean="0">
                <a:solidFill>
                  <a:schemeClr val="accent1">
                    <a:lumMod val="75000"/>
                  </a:schemeClr>
                </a:solidFill>
              </a:rPr>
              <a:t>Por Rafael Ortega Martínez.</a:t>
            </a:r>
            <a:br>
              <a:rPr lang="es-ES" sz="1400" b="1" dirty="0" smtClean="0">
                <a:solidFill>
                  <a:schemeClr val="accent1">
                    <a:lumMod val="75000"/>
                  </a:schemeClr>
                </a:solidFill>
              </a:rPr>
            </a:br>
            <a:r>
              <a:rPr lang="es-ES" sz="1400" b="1" dirty="0" smtClean="0">
                <a:solidFill>
                  <a:schemeClr val="accent1">
                    <a:lumMod val="75000"/>
                  </a:schemeClr>
                </a:solidFill>
              </a:rPr>
              <a:t>Graduado Social y doctorando en Derecho del Trabajo por la UCLM</a:t>
            </a:r>
            <a:endParaRPr lang="es-ES" sz="2000" b="1" dirty="0">
              <a:solidFill>
                <a:schemeClr val="accent1">
                  <a:lumMod val="75000"/>
                </a:schemeClr>
              </a:solidFill>
            </a:endParaRPr>
          </a:p>
        </p:txBody>
      </p:sp>
      <p:sp>
        <p:nvSpPr>
          <p:cNvPr id="3" name="Subtítulo 2">
            <a:extLst>
              <a:ext uri="{FF2B5EF4-FFF2-40B4-BE49-F238E27FC236}">
                <a16:creationId xmlns="" xmlns:a16="http://schemas.microsoft.com/office/drawing/2014/main" id="{09884CF3-52DB-4466-B4C0-5EA6CE5402E7}"/>
              </a:ext>
            </a:extLst>
          </p:cNvPr>
          <p:cNvSpPr>
            <a:spLocks noGrp="1"/>
          </p:cNvSpPr>
          <p:nvPr>
            <p:ph type="subTitle" idx="1"/>
          </p:nvPr>
        </p:nvSpPr>
        <p:spPr>
          <a:xfrm>
            <a:off x="1409350" y="2356784"/>
            <a:ext cx="7864653" cy="2790949"/>
          </a:xfrm>
        </p:spPr>
        <p:txBody>
          <a:bodyPr>
            <a:normAutofit fontScale="62500" lnSpcReduction="20000"/>
          </a:bodyPr>
          <a:lstStyle/>
          <a:p>
            <a:pPr>
              <a:lnSpc>
                <a:spcPct val="150000"/>
              </a:lnSpc>
              <a:spcAft>
                <a:spcPts val="600"/>
              </a:spcAft>
            </a:pPr>
            <a:endParaRPr lang="es-ES" sz="2100" dirty="0">
              <a:solidFill>
                <a:schemeClr val="tx1"/>
              </a:solidFill>
              <a:effectLst/>
              <a:latin typeface="Arial" panose="020B0604020202020204" pitchFamily="34" charset="0"/>
              <a:ea typeface="Times New Roman" panose="02020603050405020304" pitchFamily="18" charset="0"/>
            </a:endParaRPr>
          </a:p>
          <a:p>
            <a:pPr>
              <a:lnSpc>
                <a:spcPct val="150000"/>
              </a:lnSpc>
              <a:spcAft>
                <a:spcPts val="600"/>
              </a:spcAft>
            </a:pPr>
            <a:r>
              <a:rPr lang="es-ES" sz="2100" dirty="0">
                <a:solidFill>
                  <a:schemeClr val="tx1"/>
                </a:solidFill>
                <a:effectLst/>
                <a:latin typeface="Arial" panose="020B0604020202020204" pitchFamily="34" charset="0"/>
                <a:ea typeface="Times New Roman" panose="02020603050405020304" pitchFamily="18" charset="0"/>
              </a:rPr>
              <a:t>Quien presta trabajo no da ningún objeto patrimonial, sino que se da a sí mismo. El trabajo es el hombre mismo en situación de actuar. […]. El hombre tiene una dignidad. Lograr tal dignidad es la misión especial del Derecho del Trabajo. Su función esencial consiste en evitar que el hombre sea tratado igual que las cosas. </a:t>
            </a:r>
            <a:endParaRPr lang="es-ES" sz="2100" dirty="0">
              <a:solidFill>
                <a:schemeClr val="tx1"/>
              </a:solidFill>
              <a:effectLst/>
              <a:latin typeface="Arial" panose="020B0604020202020204" pitchFamily="34" charset="0"/>
              <a:ea typeface="Arial" panose="020B0604020202020204" pitchFamily="34" charset="0"/>
            </a:endParaRPr>
          </a:p>
          <a:p>
            <a:pPr>
              <a:lnSpc>
                <a:spcPct val="150000"/>
              </a:lnSpc>
              <a:spcAft>
                <a:spcPts val="600"/>
              </a:spcAft>
            </a:pPr>
            <a:r>
              <a:rPr lang="es-ES" sz="2100" dirty="0">
                <a:solidFill>
                  <a:schemeClr val="tx1"/>
                </a:solidFill>
                <a:effectLst/>
                <a:latin typeface="Arial" panose="020B0604020202020204" pitchFamily="34" charset="0"/>
                <a:ea typeface="Times New Roman" panose="02020603050405020304" pitchFamily="18" charset="0"/>
              </a:rPr>
              <a:t>Hugo Sinzheimer</a:t>
            </a:r>
            <a:endParaRPr lang="es-ES" sz="2100" dirty="0">
              <a:solidFill>
                <a:schemeClr val="tx1"/>
              </a:solidFill>
              <a:effectLst/>
              <a:latin typeface="Arial" panose="020B0604020202020204" pitchFamily="34" charset="0"/>
              <a:ea typeface="Arial" panose="020B0604020202020204" pitchFamily="34" charset="0"/>
            </a:endParaRPr>
          </a:p>
          <a:p>
            <a:pPr algn="ctr"/>
            <a:r>
              <a:rPr lang="es-ES" sz="2100" dirty="0">
                <a:effectLst/>
                <a:latin typeface="Arial" panose="020B0604020202020204" pitchFamily="34" charset="0"/>
                <a:ea typeface="Arial" panose="020B0604020202020204" pitchFamily="34" charset="0"/>
              </a:rPr>
              <a:t> </a:t>
            </a:r>
            <a:r>
              <a:rPr lang="es-ES" sz="2100" b="1" dirty="0">
                <a:effectLst/>
                <a:latin typeface="Arial" panose="020B0604020202020204" pitchFamily="34" charset="0"/>
                <a:ea typeface="Arial" panose="020B0604020202020204" pitchFamily="34" charset="0"/>
              </a:rPr>
              <a:t>Kahn-</a:t>
            </a:r>
            <a:r>
              <a:rPr lang="es-ES" sz="2100" b="1" dirty="0" err="1">
                <a:effectLst/>
                <a:latin typeface="Arial" panose="020B0604020202020204" pitchFamily="34" charset="0"/>
                <a:ea typeface="Arial" panose="020B0604020202020204" pitchFamily="34" charset="0"/>
              </a:rPr>
              <a:t>Freund</a:t>
            </a:r>
            <a:r>
              <a:rPr lang="es-ES" sz="2100" b="1" dirty="0">
                <a:effectLst/>
                <a:latin typeface="Arial" panose="020B0604020202020204" pitchFamily="34" charset="0"/>
                <a:ea typeface="Arial" panose="020B0604020202020204" pitchFamily="34" charset="0"/>
              </a:rPr>
              <a:t> lo llama el Padre del Derecho Laboral Alemán. Giugno </a:t>
            </a:r>
            <a:r>
              <a:rPr lang="es-ES" sz="2100" b="1" dirty="0" err="1">
                <a:effectLst/>
                <a:latin typeface="Arial" panose="020B0604020202020204" pitchFamily="34" charset="0"/>
                <a:ea typeface="Arial" panose="020B0604020202020204" pitchFamily="34" charset="0"/>
              </a:rPr>
              <a:t>Giugni</a:t>
            </a:r>
            <a:r>
              <a:rPr lang="es-ES" sz="2100" b="1" dirty="0">
                <a:effectLst/>
                <a:latin typeface="Arial" panose="020B0604020202020204" pitchFamily="34" charset="0"/>
                <a:ea typeface="Arial" panose="020B0604020202020204" pitchFamily="34" charset="0"/>
              </a:rPr>
              <a:t> lo llama el Padre del Derecho del Trabajo Europeo</a:t>
            </a:r>
            <a:r>
              <a:rPr lang="es-ES" sz="2100" dirty="0">
                <a:effectLst/>
                <a:latin typeface="Arial" panose="020B0604020202020204" pitchFamily="34" charset="0"/>
                <a:ea typeface="Arial" panose="020B0604020202020204" pitchFamily="34" charset="0"/>
              </a:rPr>
              <a:t>. </a:t>
            </a:r>
          </a:p>
          <a:p>
            <a:endParaRPr lang="es-ES" dirty="0"/>
          </a:p>
        </p:txBody>
      </p:sp>
      <p:pic>
        <p:nvPicPr>
          <p:cNvPr id="4" name="Imagen 3">
            <a:extLst>
              <a:ext uri="{FF2B5EF4-FFF2-40B4-BE49-F238E27FC236}">
                <a16:creationId xmlns="" xmlns:a16="http://schemas.microsoft.com/office/drawing/2014/main" id="{ED9D2773-9DC9-4EA9-A70F-52511D27E4F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0650202" y="5828022"/>
            <a:ext cx="895350" cy="809625"/>
          </a:xfrm>
          <a:prstGeom prst="rect">
            <a:avLst/>
          </a:prstGeom>
          <a:noFill/>
        </p:spPr>
      </p:pic>
      <p:pic>
        <p:nvPicPr>
          <p:cNvPr id="5" name="Imagen 4">
            <a:extLst>
              <a:ext uri="{FF2B5EF4-FFF2-40B4-BE49-F238E27FC236}">
                <a16:creationId xmlns="" xmlns:a16="http://schemas.microsoft.com/office/drawing/2014/main" id="{2419EBB2-2082-4E15-AC59-EDC4541A5B49}"/>
              </a:ext>
            </a:extLst>
          </p:cNvPr>
          <p:cNvPicPr>
            <a:picLocks noChangeAspect="1"/>
          </p:cNvPicPr>
          <p:nvPr/>
        </p:nvPicPr>
        <p:blipFill>
          <a:blip r:embed="rId3"/>
          <a:stretch>
            <a:fillRect/>
          </a:stretch>
        </p:blipFill>
        <p:spPr>
          <a:xfrm>
            <a:off x="4001549" y="5071946"/>
            <a:ext cx="1786054" cy="1786054"/>
          </a:xfrm>
          <a:prstGeom prst="rect">
            <a:avLst/>
          </a:prstGeom>
        </p:spPr>
      </p:pic>
    </p:spTree>
    <p:extLst>
      <p:ext uri="{BB962C8B-B14F-4D97-AF65-F5344CB8AC3E}">
        <p14:creationId xmlns:p14="http://schemas.microsoft.com/office/powerpoint/2010/main" val="670639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534032" y="2475820"/>
            <a:ext cx="4189467" cy="4189467"/>
          </a:xfrm>
          <a:prstGeom prst="rect">
            <a:avLst/>
          </a:prstGeom>
        </p:spPr>
      </p:pic>
      <p:pic>
        <p:nvPicPr>
          <p:cNvPr id="3" name="Imagen 2"/>
          <p:cNvPicPr>
            <a:picLocks noChangeAspect="1"/>
          </p:cNvPicPr>
          <p:nvPr/>
        </p:nvPicPr>
        <p:blipFill>
          <a:blip r:embed="rId3"/>
          <a:stretch>
            <a:fillRect/>
          </a:stretch>
        </p:blipFill>
        <p:spPr>
          <a:xfrm>
            <a:off x="10788316" y="5824446"/>
            <a:ext cx="896190" cy="810838"/>
          </a:xfrm>
          <a:prstGeom prst="rect">
            <a:avLst/>
          </a:prstGeom>
        </p:spPr>
      </p:pic>
      <p:sp>
        <p:nvSpPr>
          <p:cNvPr id="4" name="Rectángulo 3"/>
          <p:cNvSpPr/>
          <p:nvPr/>
        </p:nvSpPr>
        <p:spPr>
          <a:xfrm>
            <a:off x="296562" y="255372"/>
            <a:ext cx="5980670" cy="2031325"/>
          </a:xfrm>
          <a:prstGeom prst="rect">
            <a:avLst/>
          </a:prstGeom>
        </p:spPr>
        <p:txBody>
          <a:bodyPr wrap="square">
            <a:spAutoFit/>
          </a:bodyPr>
          <a:lstStyle/>
          <a:p>
            <a:pPr algn="just"/>
            <a:r>
              <a:rPr lang="es-ES" b="1" dirty="0" smtClean="0"/>
              <a:t>El </a:t>
            </a:r>
            <a:r>
              <a:rPr lang="es-ES" b="1" dirty="0"/>
              <a:t>espacio de control del empleador, no se diluye como se nos quiere hacer creer, solo se traslada de la fábrica, a un control realmente casi ilimitado, propiciado por el ciberespacio y un </a:t>
            </a:r>
            <a:r>
              <a:rPr lang="es-ES" b="1" dirty="0" err="1"/>
              <a:t>IoT</a:t>
            </a:r>
            <a:r>
              <a:rPr lang="es-ES" b="1" dirty="0"/>
              <a:t> sin barreras físicas, gestionado a través de los teléfonos móviles y/o a través de apps de gestión de pedidos, en el que además el cliente, participa de forma activa </a:t>
            </a:r>
          </a:p>
        </p:txBody>
      </p:sp>
    </p:spTree>
    <p:extLst>
      <p:ext uri="{BB962C8B-B14F-4D97-AF65-F5344CB8AC3E}">
        <p14:creationId xmlns:p14="http://schemas.microsoft.com/office/powerpoint/2010/main" val="26789625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92ED2077-B3C3-43E0-8171-39951B8DB4BF}"/>
              </a:ext>
            </a:extLst>
          </p:cNvPr>
          <p:cNvPicPr>
            <a:picLocks noChangeAspect="1"/>
          </p:cNvPicPr>
          <p:nvPr/>
        </p:nvPicPr>
        <p:blipFill>
          <a:blip r:embed="rId2"/>
          <a:stretch>
            <a:fillRect/>
          </a:stretch>
        </p:blipFill>
        <p:spPr>
          <a:xfrm>
            <a:off x="1325460" y="1061396"/>
            <a:ext cx="7566869" cy="5698436"/>
          </a:xfrm>
          <a:prstGeom prst="rect">
            <a:avLst/>
          </a:prstGeom>
        </p:spPr>
      </p:pic>
      <p:pic>
        <p:nvPicPr>
          <p:cNvPr id="3" name="Imagen 2">
            <a:extLst>
              <a:ext uri="{FF2B5EF4-FFF2-40B4-BE49-F238E27FC236}">
                <a16:creationId xmlns="" xmlns:a16="http://schemas.microsoft.com/office/drawing/2014/main" id="{1E31BE89-9835-4D68-83FF-EE09EA8CC513}"/>
              </a:ext>
            </a:extLst>
          </p:cNvPr>
          <p:cNvPicPr>
            <a:picLocks noChangeAspect="1"/>
          </p:cNvPicPr>
          <p:nvPr/>
        </p:nvPicPr>
        <p:blipFill>
          <a:blip r:embed="rId3"/>
          <a:stretch>
            <a:fillRect/>
          </a:stretch>
        </p:blipFill>
        <p:spPr>
          <a:xfrm>
            <a:off x="11045074" y="5892616"/>
            <a:ext cx="890093" cy="810838"/>
          </a:xfrm>
          <a:prstGeom prst="rect">
            <a:avLst/>
          </a:prstGeom>
        </p:spPr>
      </p:pic>
      <p:pic>
        <p:nvPicPr>
          <p:cNvPr id="4" name="Imagen 3">
            <a:extLst>
              <a:ext uri="{FF2B5EF4-FFF2-40B4-BE49-F238E27FC236}">
                <a16:creationId xmlns="" xmlns:a16="http://schemas.microsoft.com/office/drawing/2014/main" id="{E0D6108F-ECD3-49A6-88DF-B90D885F7031}"/>
              </a:ext>
            </a:extLst>
          </p:cNvPr>
          <p:cNvPicPr>
            <a:picLocks noChangeAspect="1"/>
          </p:cNvPicPr>
          <p:nvPr/>
        </p:nvPicPr>
        <p:blipFill>
          <a:blip r:embed="rId3"/>
          <a:stretch>
            <a:fillRect/>
          </a:stretch>
        </p:blipFill>
        <p:spPr>
          <a:xfrm>
            <a:off x="11045074" y="5850671"/>
            <a:ext cx="890093" cy="810838"/>
          </a:xfrm>
          <a:prstGeom prst="rect">
            <a:avLst/>
          </a:prstGeom>
        </p:spPr>
      </p:pic>
      <p:sp>
        <p:nvSpPr>
          <p:cNvPr id="7" name="CuadroTexto 6">
            <a:extLst>
              <a:ext uri="{FF2B5EF4-FFF2-40B4-BE49-F238E27FC236}">
                <a16:creationId xmlns="" xmlns:a16="http://schemas.microsoft.com/office/drawing/2014/main" id="{7322A782-5DF1-4935-A3B6-3C99FE062E6D}"/>
              </a:ext>
            </a:extLst>
          </p:cNvPr>
          <p:cNvSpPr txBox="1"/>
          <p:nvPr/>
        </p:nvSpPr>
        <p:spPr>
          <a:xfrm>
            <a:off x="2134998" y="415065"/>
            <a:ext cx="6098796" cy="646331"/>
          </a:xfrm>
          <a:prstGeom prst="rect">
            <a:avLst/>
          </a:prstGeom>
          <a:noFill/>
        </p:spPr>
        <p:txBody>
          <a:bodyPr wrap="square">
            <a:spAutoFit/>
          </a:bodyPr>
          <a:lstStyle/>
          <a:p>
            <a:pPr algn="ctr"/>
            <a:r>
              <a:rPr lang="es-ES" b="1" dirty="0"/>
              <a:t>Gig Economy” y trabajo en plataformas digitales, o en tiempo futuro, del incipiente Metaverso.</a:t>
            </a:r>
          </a:p>
        </p:txBody>
      </p:sp>
    </p:spTree>
    <p:extLst>
      <p:ext uri="{BB962C8B-B14F-4D97-AF65-F5344CB8AC3E}">
        <p14:creationId xmlns:p14="http://schemas.microsoft.com/office/powerpoint/2010/main" val="658539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9C9A6E33-FF68-4A43-B400-3EAA2CEA851A}"/>
              </a:ext>
            </a:extLst>
          </p:cNvPr>
          <p:cNvSpPr txBox="1"/>
          <p:nvPr/>
        </p:nvSpPr>
        <p:spPr>
          <a:xfrm>
            <a:off x="931178" y="1719742"/>
            <a:ext cx="8149905" cy="2677656"/>
          </a:xfrm>
          <a:prstGeom prst="rect">
            <a:avLst/>
          </a:prstGeom>
          <a:noFill/>
        </p:spPr>
        <p:txBody>
          <a:bodyPr wrap="square">
            <a:spAutoFit/>
          </a:bodyPr>
          <a:lstStyle/>
          <a:p>
            <a:pPr algn="ctr"/>
            <a:r>
              <a:rPr lang="es-ES" sz="2400" b="1" dirty="0"/>
              <a:t>Esta plataformización ya ha ocurrido con los taxis, con los encargos a domicilio, con los libros e incluso con el alojamiento por citar solo algunos ejemplos. Todo ello, gracias a </a:t>
            </a:r>
            <a:r>
              <a:rPr lang="es-ES" sz="2400" b="1" u="sng" dirty="0"/>
              <a:t>la geolocalización al “IoT”</a:t>
            </a:r>
            <a:r>
              <a:rPr lang="es-ES" sz="2400" b="1" dirty="0"/>
              <a:t> (Internet of </a:t>
            </a:r>
            <a:r>
              <a:rPr lang="es-ES" sz="2400" b="1" dirty="0" err="1"/>
              <a:t>Things</a:t>
            </a:r>
            <a:r>
              <a:rPr lang="es-ES" sz="2400" b="1" dirty="0"/>
              <a:t>), la Genética y la Biotecnología, la </a:t>
            </a:r>
            <a:r>
              <a:rPr lang="es-ES" sz="2400" b="1" dirty="0" err="1"/>
              <a:t>Bussiness</a:t>
            </a:r>
            <a:r>
              <a:rPr lang="es-ES" sz="2400" b="1" dirty="0"/>
              <a:t> </a:t>
            </a:r>
            <a:r>
              <a:rPr lang="es-ES" sz="2400" b="1" dirty="0" err="1"/>
              <a:t>Intelligence</a:t>
            </a:r>
            <a:r>
              <a:rPr lang="es-ES" sz="2400" b="1" dirty="0"/>
              <a:t>, la automatización </a:t>
            </a:r>
            <a:r>
              <a:rPr lang="es-ES" sz="2400" b="1" u="sng" dirty="0"/>
              <a:t>o la IA</a:t>
            </a:r>
            <a:r>
              <a:rPr lang="es-ES" sz="2400" b="1" dirty="0"/>
              <a:t>. </a:t>
            </a:r>
            <a:r>
              <a:rPr lang="es-ES" sz="2400" b="1" u="sng" dirty="0"/>
              <a:t>Entornos, en suma, dominados por la gestión mediante algoritmos</a:t>
            </a:r>
          </a:p>
        </p:txBody>
      </p:sp>
      <p:pic>
        <p:nvPicPr>
          <p:cNvPr id="4" name="Imagen 3">
            <a:extLst>
              <a:ext uri="{FF2B5EF4-FFF2-40B4-BE49-F238E27FC236}">
                <a16:creationId xmlns="" xmlns:a16="http://schemas.microsoft.com/office/drawing/2014/main" id="{23F2316B-94F3-4925-B729-54E5798CB519}"/>
              </a:ext>
            </a:extLst>
          </p:cNvPr>
          <p:cNvPicPr>
            <a:picLocks noChangeAspect="1"/>
          </p:cNvPicPr>
          <p:nvPr/>
        </p:nvPicPr>
        <p:blipFill>
          <a:blip r:embed="rId2"/>
          <a:stretch>
            <a:fillRect/>
          </a:stretch>
        </p:blipFill>
        <p:spPr>
          <a:xfrm>
            <a:off x="10952795" y="5750003"/>
            <a:ext cx="890093" cy="810838"/>
          </a:xfrm>
          <a:prstGeom prst="rect">
            <a:avLst/>
          </a:prstGeom>
        </p:spPr>
      </p:pic>
    </p:spTree>
    <p:extLst>
      <p:ext uri="{BB962C8B-B14F-4D97-AF65-F5344CB8AC3E}">
        <p14:creationId xmlns:p14="http://schemas.microsoft.com/office/powerpoint/2010/main" val="796812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C4273010-C04E-4B57-A3A4-F6D29969D60A}"/>
              </a:ext>
            </a:extLst>
          </p:cNvPr>
          <p:cNvSpPr txBox="1"/>
          <p:nvPr/>
        </p:nvSpPr>
        <p:spPr>
          <a:xfrm>
            <a:off x="977204" y="675276"/>
            <a:ext cx="7948568" cy="2554545"/>
          </a:xfrm>
          <a:prstGeom prst="rect">
            <a:avLst/>
          </a:prstGeom>
          <a:noFill/>
        </p:spPr>
        <p:txBody>
          <a:bodyPr wrap="square">
            <a:spAutoFit/>
          </a:bodyPr>
          <a:lstStyle/>
          <a:p>
            <a:pPr algn="ctr"/>
            <a:r>
              <a:rPr lang="es-ES" sz="2000" b="1" dirty="0"/>
              <a:t>Disruptivas formas de trabajo, que encuentran mal acomodo en las clásicas nociones Tayloristas de laboralidad, concebidas al principio del siglo XX como respuesta a las formas de trabajo propias de la época</a:t>
            </a:r>
            <a:r>
              <a:rPr lang="es-ES" sz="2000" b="1" dirty="0" smtClean="0"/>
              <a:t>.</a:t>
            </a:r>
          </a:p>
          <a:p>
            <a:pPr algn="ctr"/>
            <a:endParaRPr lang="es-ES" sz="2000" b="1" dirty="0"/>
          </a:p>
          <a:p>
            <a:pPr algn="ctr"/>
            <a:r>
              <a:rPr lang="es-ES" sz="2000" b="1" dirty="0" smtClean="0"/>
              <a:t>El consumidor es iniciador y controlador</a:t>
            </a:r>
          </a:p>
          <a:p>
            <a:pPr algn="ctr"/>
            <a:r>
              <a:rPr lang="es-ES" sz="2000" b="1" dirty="0" smtClean="0"/>
              <a:t>Just in time / </a:t>
            </a:r>
            <a:r>
              <a:rPr lang="es-ES" sz="2000" b="1" dirty="0" err="1" smtClean="0"/>
              <a:t>Toyotismo</a:t>
            </a:r>
            <a:endParaRPr lang="es-ES" sz="2000" b="1" dirty="0" smtClean="0"/>
          </a:p>
          <a:p>
            <a:pPr algn="ctr"/>
            <a:r>
              <a:rPr lang="es-ES" sz="2000" b="1" u="sng" dirty="0" smtClean="0"/>
              <a:t>PRESTIGIO DIGITAL</a:t>
            </a:r>
          </a:p>
        </p:txBody>
      </p:sp>
      <p:sp>
        <p:nvSpPr>
          <p:cNvPr id="5" name="CuadroTexto 4">
            <a:extLst>
              <a:ext uri="{FF2B5EF4-FFF2-40B4-BE49-F238E27FC236}">
                <a16:creationId xmlns="" xmlns:a16="http://schemas.microsoft.com/office/drawing/2014/main" id="{60C846CB-0F2D-4087-9B5A-1F4ABFA98EAD}"/>
              </a:ext>
            </a:extLst>
          </p:cNvPr>
          <p:cNvSpPr txBox="1"/>
          <p:nvPr/>
        </p:nvSpPr>
        <p:spPr>
          <a:xfrm>
            <a:off x="1619075" y="4021655"/>
            <a:ext cx="7109669" cy="2400657"/>
          </a:xfrm>
          <a:prstGeom prst="rect">
            <a:avLst/>
          </a:prstGeom>
          <a:noFill/>
        </p:spPr>
        <p:txBody>
          <a:bodyPr wrap="square">
            <a:spAutoFit/>
          </a:bodyPr>
          <a:lstStyle/>
          <a:p>
            <a:pPr algn="ctr"/>
            <a:r>
              <a:rPr lang="es-ES" sz="2000" b="1" dirty="0"/>
              <a:t>Tres son los ejes principales sobre los que se articula: flexibilidad, trabajos esporádicos o por encargo y tecnología (…) suprimiendo un elemento clave en la gestión de los recursos humanos (RR. HH.): la relación laboral entre empresa empleadora-persona </a:t>
            </a:r>
            <a:r>
              <a:rPr lang="es-ES" sz="2000" b="1" dirty="0" smtClean="0"/>
              <a:t>trabajadora</a:t>
            </a:r>
          </a:p>
          <a:p>
            <a:pPr algn="ctr"/>
            <a:r>
              <a:rPr lang="es-ES" sz="1000" u="sng" dirty="0"/>
              <a:t>GALÁN ZAZO, J. I., y ZÚÑIGA VICENTE, J. A., “Recursos humanos. </a:t>
            </a:r>
            <a:r>
              <a:rPr lang="es-ES" sz="1000" u="sng" dirty="0" err="1"/>
              <a:t>Gig</a:t>
            </a:r>
            <a:r>
              <a:rPr lang="es-ES" sz="1000" u="sng" dirty="0"/>
              <a:t> </a:t>
            </a:r>
            <a:r>
              <a:rPr lang="es-ES" sz="1000" u="sng" dirty="0" err="1"/>
              <a:t>economy</a:t>
            </a:r>
            <a:r>
              <a:rPr lang="es-ES" sz="1000" u="sng" dirty="0"/>
              <a:t>: ¿el inicio de una nueva era en la gestión de los recursos humanos?” </a:t>
            </a:r>
            <a:r>
              <a:rPr lang="es-ES" sz="1000" u="sng" dirty="0" err="1"/>
              <a:t>RTSS</a:t>
            </a:r>
            <a:r>
              <a:rPr lang="es-ES" sz="1000" u="sng" dirty="0"/>
              <a:t>. </a:t>
            </a:r>
            <a:r>
              <a:rPr lang="es-ES" sz="1000" u="sng" dirty="0" err="1"/>
              <a:t>CEF</a:t>
            </a:r>
            <a:r>
              <a:rPr lang="es-ES" sz="1000" u="sng" dirty="0"/>
              <a:t>. NÚM. 463 (octubre 2021) Consultado el 17/11/2021 en: </a:t>
            </a:r>
            <a:r>
              <a:rPr lang="es-ES" sz="1000" u="sng" dirty="0">
                <a:hlinkClick r:id="rId2"/>
              </a:rPr>
              <a:t>https://www.laboral-social.com/gig-economy-el-inicio-una-nueva-era-gestion-de-recursos-humanos.html</a:t>
            </a:r>
            <a:endParaRPr lang="es-ES" sz="1000" dirty="0"/>
          </a:p>
          <a:p>
            <a:pPr algn="ctr"/>
            <a:endParaRPr lang="es-ES" sz="2000" b="1" dirty="0"/>
          </a:p>
        </p:txBody>
      </p:sp>
      <p:pic>
        <p:nvPicPr>
          <p:cNvPr id="7" name="Imagen 6">
            <a:extLst>
              <a:ext uri="{FF2B5EF4-FFF2-40B4-BE49-F238E27FC236}">
                <a16:creationId xmlns="" xmlns:a16="http://schemas.microsoft.com/office/drawing/2014/main" id="{AA039096-06AC-477C-8E32-F270CA115472}"/>
              </a:ext>
            </a:extLst>
          </p:cNvPr>
          <p:cNvPicPr>
            <a:picLocks noChangeAspect="1"/>
          </p:cNvPicPr>
          <p:nvPr/>
        </p:nvPicPr>
        <p:blipFill>
          <a:blip r:embed="rId3"/>
          <a:stretch>
            <a:fillRect/>
          </a:stretch>
        </p:blipFill>
        <p:spPr>
          <a:xfrm>
            <a:off x="10977963" y="5875838"/>
            <a:ext cx="890093" cy="810838"/>
          </a:xfrm>
          <a:prstGeom prst="rect">
            <a:avLst/>
          </a:prstGeom>
        </p:spPr>
      </p:pic>
    </p:spTree>
    <p:extLst>
      <p:ext uri="{BB962C8B-B14F-4D97-AF65-F5344CB8AC3E}">
        <p14:creationId xmlns:p14="http://schemas.microsoft.com/office/powerpoint/2010/main" val="3411178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7DC53276-497F-42CC-BD2F-7A2E02CAE5E1}"/>
              </a:ext>
            </a:extLst>
          </p:cNvPr>
          <p:cNvSpPr txBox="1"/>
          <p:nvPr/>
        </p:nvSpPr>
        <p:spPr>
          <a:xfrm>
            <a:off x="805344" y="2136338"/>
            <a:ext cx="8409964" cy="2862322"/>
          </a:xfrm>
          <a:prstGeom prst="rect">
            <a:avLst/>
          </a:prstGeom>
          <a:noFill/>
        </p:spPr>
        <p:txBody>
          <a:bodyPr wrap="square">
            <a:spAutoFit/>
          </a:bodyPr>
          <a:lstStyle/>
          <a:p>
            <a:pPr algn="ctr"/>
            <a:r>
              <a:rPr lang="es-ES" sz="2000" b="1" dirty="0"/>
              <a:t>Un nuevo mercado en el que el consumidor ya forma parte activa del proceso productivo, tanto por propiciar el inicio mismo de dicho proceso, como en su valoración y control final. Ello es así, en la medida que el sistema </a:t>
            </a:r>
            <a:r>
              <a:rPr lang="es-ES" sz="2000" b="1" u="sng" dirty="0"/>
              <a:t>“just in time”</a:t>
            </a:r>
            <a:r>
              <a:rPr lang="es-ES" sz="2000" b="1" dirty="0"/>
              <a:t> o lo que es lo mismo, producir solo lo necesario y en el momento que se requiere, se perfecciona en este sistema hasta alcanzar una finura más propia de un engranado </a:t>
            </a:r>
            <a:r>
              <a:rPr lang="es-ES" sz="2000" b="1" u="sng" dirty="0"/>
              <a:t>“toyotismo”, </a:t>
            </a:r>
            <a:r>
              <a:rPr lang="es-ES" sz="2000" b="1" dirty="0"/>
              <a:t>enfocado a producir, o, en este caso, sería más apropiado llamarlo movilizar, a sus “colaboradores”, en el momento justo en el que ya está asegurada la venta</a:t>
            </a:r>
          </a:p>
        </p:txBody>
      </p:sp>
      <p:pic>
        <p:nvPicPr>
          <p:cNvPr id="4" name="Imagen 3">
            <a:extLst>
              <a:ext uri="{FF2B5EF4-FFF2-40B4-BE49-F238E27FC236}">
                <a16:creationId xmlns="" xmlns:a16="http://schemas.microsoft.com/office/drawing/2014/main" id="{3FDF406A-3746-4A06-8B97-FD59FC80CCFE}"/>
              </a:ext>
            </a:extLst>
          </p:cNvPr>
          <p:cNvPicPr>
            <a:picLocks noChangeAspect="1"/>
          </p:cNvPicPr>
          <p:nvPr/>
        </p:nvPicPr>
        <p:blipFill>
          <a:blip r:embed="rId2"/>
          <a:stretch>
            <a:fillRect/>
          </a:stretch>
        </p:blipFill>
        <p:spPr>
          <a:xfrm>
            <a:off x="10793405" y="5800337"/>
            <a:ext cx="890093" cy="810838"/>
          </a:xfrm>
          <a:prstGeom prst="rect">
            <a:avLst/>
          </a:prstGeom>
        </p:spPr>
      </p:pic>
    </p:spTree>
    <p:extLst>
      <p:ext uri="{BB962C8B-B14F-4D97-AF65-F5344CB8AC3E}">
        <p14:creationId xmlns:p14="http://schemas.microsoft.com/office/powerpoint/2010/main" val="2980247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9F8741B6-5BE2-4FAD-BCEE-A0D8C1AAA5A1}"/>
              </a:ext>
            </a:extLst>
          </p:cNvPr>
          <p:cNvPicPr>
            <a:picLocks noChangeAspect="1"/>
          </p:cNvPicPr>
          <p:nvPr/>
        </p:nvPicPr>
        <p:blipFill>
          <a:blip r:embed="rId2"/>
          <a:stretch>
            <a:fillRect/>
          </a:stretch>
        </p:blipFill>
        <p:spPr>
          <a:xfrm>
            <a:off x="10986352" y="5942950"/>
            <a:ext cx="890093" cy="810838"/>
          </a:xfrm>
          <a:prstGeom prst="rect">
            <a:avLst/>
          </a:prstGeom>
        </p:spPr>
      </p:pic>
      <p:sp>
        <p:nvSpPr>
          <p:cNvPr id="4" name="CuadroTexto 3">
            <a:extLst>
              <a:ext uri="{FF2B5EF4-FFF2-40B4-BE49-F238E27FC236}">
                <a16:creationId xmlns="" xmlns:a16="http://schemas.microsoft.com/office/drawing/2014/main" id="{2F9A1B9B-53A4-41AC-B248-E44DE6295B11}"/>
              </a:ext>
            </a:extLst>
          </p:cNvPr>
          <p:cNvSpPr txBox="1"/>
          <p:nvPr/>
        </p:nvSpPr>
        <p:spPr>
          <a:xfrm>
            <a:off x="943761" y="515733"/>
            <a:ext cx="8493854" cy="1569660"/>
          </a:xfrm>
          <a:prstGeom prst="rect">
            <a:avLst/>
          </a:prstGeom>
          <a:noFill/>
        </p:spPr>
        <p:txBody>
          <a:bodyPr wrap="square">
            <a:spAutoFit/>
          </a:bodyPr>
          <a:lstStyle/>
          <a:p>
            <a:pPr algn="ctr"/>
            <a:r>
              <a:rPr lang="es-ES" sz="2400" b="1" dirty="0"/>
              <a:t>De la sociedad disciplinaria a la sociedad de control. La imbricación digital y la dataveillance</a:t>
            </a:r>
          </a:p>
          <a:p>
            <a:pPr algn="ctr"/>
            <a:r>
              <a:rPr lang="es-ES" sz="2400" b="1" u="sng" dirty="0"/>
              <a:t>DESAPARECE EL ESPACIO FÍSICO DE FÁBRICA</a:t>
            </a:r>
          </a:p>
          <a:p>
            <a:pPr algn="ctr"/>
            <a:endParaRPr lang="es-ES" sz="2400" b="1" dirty="0"/>
          </a:p>
        </p:txBody>
      </p:sp>
      <p:pic>
        <p:nvPicPr>
          <p:cNvPr id="5" name="Imagen 4">
            <a:extLst>
              <a:ext uri="{FF2B5EF4-FFF2-40B4-BE49-F238E27FC236}">
                <a16:creationId xmlns="" xmlns:a16="http://schemas.microsoft.com/office/drawing/2014/main" id="{2EEA9D08-9293-444B-8777-EC9EC6C9BB38}"/>
              </a:ext>
            </a:extLst>
          </p:cNvPr>
          <p:cNvPicPr>
            <a:picLocks noChangeAspect="1"/>
          </p:cNvPicPr>
          <p:nvPr/>
        </p:nvPicPr>
        <p:blipFill>
          <a:blip r:embed="rId3"/>
          <a:stretch>
            <a:fillRect/>
          </a:stretch>
        </p:blipFill>
        <p:spPr>
          <a:xfrm>
            <a:off x="389318" y="1797349"/>
            <a:ext cx="4421758" cy="3615241"/>
          </a:xfrm>
          <a:prstGeom prst="rect">
            <a:avLst/>
          </a:prstGeom>
        </p:spPr>
      </p:pic>
      <p:sp>
        <p:nvSpPr>
          <p:cNvPr id="7" name="CuadroTexto 6">
            <a:extLst>
              <a:ext uri="{FF2B5EF4-FFF2-40B4-BE49-F238E27FC236}">
                <a16:creationId xmlns="" xmlns:a16="http://schemas.microsoft.com/office/drawing/2014/main" id="{C65B027F-AFC8-470D-B9F7-624FBF2CB675}"/>
              </a:ext>
            </a:extLst>
          </p:cNvPr>
          <p:cNvSpPr txBox="1"/>
          <p:nvPr/>
        </p:nvSpPr>
        <p:spPr>
          <a:xfrm>
            <a:off x="260348" y="5410899"/>
            <a:ext cx="4062082" cy="230832"/>
          </a:xfrm>
          <a:prstGeom prst="rect">
            <a:avLst/>
          </a:prstGeom>
          <a:noFill/>
        </p:spPr>
        <p:txBody>
          <a:bodyPr wrap="square">
            <a:spAutoFit/>
          </a:bodyPr>
          <a:lstStyle/>
          <a:p>
            <a:r>
              <a:rPr lang="es-ES" sz="900" dirty="0"/>
              <a:t>Fuente: https://www.xataka.com/</a:t>
            </a:r>
          </a:p>
        </p:txBody>
      </p:sp>
      <p:sp>
        <p:nvSpPr>
          <p:cNvPr id="9" name="CuadroTexto 8">
            <a:extLst>
              <a:ext uri="{FF2B5EF4-FFF2-40B4-BE49-F238E27FC236}">
                <a16:creationId xmlns="" xmlns:a16="http://schemas.microsoft.com/office/drawing/2014/main" id="{BB2A2B34-113B-4E1C-843F-8B8B1AE22160}"/>
              </a:ext>
            </a:extLst>
          </p:cNvPr>
          <p:cNvSpPr txBox="1"/>
          <p:nvPr/>
        </p:nvSpPr>
        <p:spPr>
          <a:xfrm>
            <a:off x="4899170" y="1887523"/>
            <a:ext cx="4249023" cy="1477328"/>
          </a:xfrm>
          <a:prstGeom prst="rect">
            <a:avLst/>
          </a:prstGeom>
          <a:noFill/>
        </p:spPr>
        <p:txBody>
          <a:bodyPr wrap="square">
            <a:spAutoFit/>
          </a:bodyPr>
          <a:lstStyle/>
          <a:p>
            <a:pPr algn="ctr"/>
            <a:r>
              <a:rPr lang="es-ES" b="1" dirty="0"/>
              <a:t>El panóptico digital, el gran temor distópico que acecha tras la revolución de los datos, la inteligencia artificial y la "dataveillance</a:t>
            </a:r>
            <a:r>
              <a:rPr lang="es-ES" dirty="0"/>
              <a:t>”</a:t>
            </a:r>
          </a:p>
        </p:txBody>
      </p:sp>
      <p:pic>
        <p:nvPicPr>
          <p:cNvPr id="10" name="Imagen 9">
            <a:extLst>
              <a:ext uri="{FF2B5EF4-FFF2-40B4-BE49-F238E27FC236}">
                <a16:creationId xmlns="" xmlns:a16="http://schemas.microsoft.com/office/drawing/2014/main" id="{4D4E249C-A50E-4910-B522-3514EC381AD6}"/>
              </a:ext>
            </a:extLst>
          </p:cNvPr>
          <p:cNvPicPr>
            <a:picLocks noChangeAspect="1"/>
          </p:cNvPicPr>
          <p:nvPr/>
        </p:nvPicPr>
        <p:blipFill>
          <a:blip r:embed="rId4"/>
          <a:stretch>
            <a:fillRect/>
          </a:stretch>
        </p:blipFill>
        <p:spPr>
          <a:xfrm>
            <a:off x="5145498" y="3604970"/>
            <a:ext cx="4002695" cy="2737297"/>
          </a:xfrm>
          <a:prstGeom prst="rect">
            <a:avLst/>
          </a:prstGeom>
        </p:spPr>
      </p:pic>
      <p:sp>
        <p:nvSpPr>
          <p:cNvPr id="12" name="CuadroTexto 11">
            <a:extLst>
              <a:ext uri="{FF2B5EF4-FFF2-40B4-BE49-F238E27FC236}">
                <a16:creationId xmlns="" xmlns:a16="http://schemas.microsoft.com/office/drawing/2014/main" id="{F7643930-95BA-4514-95D0-B100F8DBF811}"/>
              </a:ext>
            </a:extLst>
          </p:cNvPr>
          <p:cNvSpPr txBox="1"/>
          <p:nvPr/>
        </p:nvSpPr>
        <p:spPr>
          <a:xfrm>
            <a:off x="5190688" y="6342267"/>
            <a:ext cx="5440260" cy="246221"/>
          </a:xfrm>
          <a:prstGeom prst="rect">
            <a:avLst/>
          </a:prstGeom>
          <a:noFill/>
        </p:spPr>
        <p:txBody>
          <a:bodyPr wrap="square">
            <a:spAutoFit/>
          </a:bodyPr>
          <a:lstStyle/>
          <a:p>
            <a:r>
              <a:rPr lang="es-ES" sz="1000" dirty="0"/>
              <a:t>Fuente: 2001: una odisea del espacio </a:t>
            </a:r>
            <a:r>
              <a:rPr lang="es-ES" sz="1000" dirty="0" err="1"/>
              <a:t>MGM</a:t>
            </a:r>
            <a:r>
              <a:rPr lang="es-ES" sz="1000" dirty="0"/>
              <a:t>  </a:t>
            </a:r>
          </a:p>
        </p:txBody>
      </p:sp>
    </p:spTree>
    <p:extLst>
      <p:ext uri="{BB962C8B-B14F-4D97-AF65-F5344CB8AC3E}">
        <p14:creationId xmlns:p14="http://schemas.microsoft.com/office/powerpoint/2010/main" val="3585380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57CD341A-61AC-400A-840E-D084753D19E7}"/>
              </a:ext>
            </a:extLst>
          </p:cNvPr>
          <p:cNvSpPr txBox="1"/>
          <p:nvPr/>
        </p:nvSpPr>
        <p:spPr>
          <a:xfrm>
            <a:off x="947957" y="1627465"/>
            <a:ext cx="7889845" cy="3139321"/>
          </a:xfrm>
          <a:prstGeom prst="rect">
            <a:avLst/>
          </a:prstGeom>
          <a:noFill/>
        </p:spPr>
        <p:txBody>
          <a:bodyPr wrap="square">
            <a:spAutoFit/>
          </a:bodyPr>
          <a:lstStyle/>
          <a:p>
            <a:pPr algn="ctr"/>
            <a:r>
              <a:rPr lang="es-ES" b="1" dirty="0"/>
              <a:t>“El individuo pasa sin descanso de un medio cerrado a otro, cada uno con sus leyes: primero la familia, después la escuela (“ya no estás con tu familia”), después el cuartel (“ya no estás en la escuela”), después la fábrica, ocasionalmente el hospital, eventualmente la cárcel, que es el centro de encierro por excelencia , se amplía y pierde forma en favor de la sociedad de control en el actual mundo virtual del trabajo, que como vemos, posibilita una presencia omnisciente de control empresarial, gracias al “IoT” (Internet of </a:t>
            </a:r>
            <a:r>
              <a:rPr lang="es-ES" b="1" dirty="0" err="1"/>
              <a:t>Things</a:t>
            </a:r>
            <a:r>
              <a:rPr lang="es-ES" b="1" dirty="0"/>
              <a:t>). </a:t>
            </a:r>
          </a:p>
          <a:p>
            <a:pPr algn="ctr"/>
            <a:r>
              <a:rPr lang="es-ES" b="1" dirty="0"/>
              <a:t>Surge el denominado </a:t>
            </a:r>
            <a:r>
              <a:rPr lang="es-ES" b="1" u="sng" dirty="0"/>
              <a:t>“panspectrum”, </a:t>
            </a:r>
            <a:r>
              <a:rPr lang="es-ES" b="1" dirty="0"/>
              <a:t>término acuñado por la profesora </a:t>
            </a:r>
            <a:r>
              <a:rPr lang="es-ES" b="1" u="sng" dirty="0"/>
              <a:t>Sandra Braman </a:t>
            </a:r>
            <a:r>
              <a:rPr lang="es-ES" b="1" dirty="0"/>
              <a:t>(MIT)  que actualiza las nociones de Bentham y del propio Foucault, </a:t>
            </a:r>
          </a:p>
        </p:txBody>
      </p:sp>
      <p:pic>
        <p:nvPicPr>
          <p:cNvPr id="4" name="Imagen 3">
            <a:extLst>
              <a:ext uri="{FF2B5EF4-FFF2-40B4-BE49-F238E27FC236}">
                <a16:creationId xmlns="" xmlns:a16="http://schemas.microsoft.com/office/drawing/2014/main" id="{8490412E-6AC0-412C-A464-001B921642B9}"/>
              </a:ext>
            </a:extLst>
          </p:cNvPr>
          <p:cNvPicPr>
            <a:picLocks noChangeAspect="1"/>
          </p:cNvPicPr>
          <p:nvPr/>
        </p:nvPicPr>
        <p:blipFill>
          <a:blip r:embed="rId2"/>
          <a:stretch>
            <a:fillRect/>
          </a:stretch>
        </p:blipFill>
        <p:spPr>
          <a:xfrm>
            <a:off x="10927629" y="5775170"/>
            <a:ext cx="890093" cy="810838"/>
          </a:xfrm>
          <a:prstGeom prst="rect">
            <a:avLst/>
          </a:prstGeom>
        </p:spPr>
      </p:pic>
    </p:spTree>
    <p:extLst>
      <p:ext uri="{BB962C8B-B14F-4D97-AF65-F5344CB8AC3E}">
        <p14:creationId xmlns:p14="http://schemas.microsoft.com/office/powerpoint/2010/main" val="40860428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A012B13E-996A-4996-A413-C909C27C2D63}"/>
              </a:ext>
            </a:extLst>
          </p:cNvPr>
          <p:cNvSpPr txBox="1"/>
          <p:nvPr/>
        </p:nvSpPr>
        <p:spPr>
          <a:xfrm>
            <a:off x="1006679" y="629174"/>
            <a:ext cx="7948568" cy="3970318"/>
          </a:xfrm>
          <a:prstGeom prst="rect">
            <a:avLst/>
          </a:prstGeom>
          <a:noFill/>
        </p:spPr>
        <p:txBody>
          <a:bodyPr wrap="square">
            <a:spAutoFit/>
          </a:bodyPr>
          <a:lstStyle/>
          <a:p>
            <a:pPr algn="ctr"/>
            <a:r>
              <a:rPr lang="es-ES" b="1" u="sng" dirty="0"/>
              <a:t>Pasamos de la sociedad disciplinaria de Foucault o Bentham a la sociedad de control  2.0, </a:t>
            </a:r>
            <a:r>
              <a:rPr lang="es-ES" b="1" dirty="0"/>
              <a:t>definida desde una perspectiva sociológica por el filósofo también francés </a:t>
            </a:r>
            <a:r>
              <a:rPr lang="es-ES" b="1" u="sng" dirty="0"/>
              <a:t>Guilles </a:t>
            </a:r>
            <a:r>
              <a:rPr lang="es-ES" b="1" u="sng" dirty="0" err="1"/>
              <a:t>Deluze</a:t>
            </a:r>
            <a:r>
              <a:rPr lang="es-ES" b="1" u="sng" dirty="0"/>
              <a:t> en su “</a:t>
            </a:r>
            <a:r>
              <a:rPr lang="es-ES" b="1" u="sng" dirty="0" err="1"/>
              <a:t>Post-scriptum</a:t>
            </a:r>
            <a:r>
              <a:rPr lang="es-ES" b="1" dirty="0"/>
              <a:t>” o desde el punto de vista tecnológico, por el </a:t>
            </a:r>
            <a:r>
              <a:rPr lang="es-ES" b="1" u="sng" dirty="0"/>
              <a:t>panspectrum</a:t>
            </a:r>
            <a:r>
              <a:rPr lang="es-ES" b="1" dirty="0"/>
              <a:t> de la profesora </a:t>
            </a:r>
            <a:r>
              <a:rPr lang="es-ES" b="1" u="sng" dirty="0"/>
              <a:t>Braman</a:t>
            </a:r>
            <a:r>
              <a:rPr lang="es-ES" b="1" dirty="0"/>
              <a:t>, que bien podría ser la versión </a:t>
            </a:r>
            <a:r>
              <a:rPr lang="es-ES" b="1" dirty="0" err="1"/>
              <a:t>5G</a:t>
            </a:r>
            <a:r>
              <a:rPr lang="es-ES" b="1" dirty="0"/>
              <a:t> del panóptico. Si el panóptico quedaba limitado por las leyes newtonianas (observado y observador deben coincidir en tiempo y espacio), el panspectrum está por encima de ellas, pues el vigilante puede vigilar, aunque el vigilado esté a miles de kilómetros y/o días de distancia. </a:t>
            </a:r>
          </a:p>
          <a:p>
            <a:pPr algn="ctr"/>
            <a:endParaRPr lang="es-ES" b="1" dirty="0"/>
          </a:p>
          <a:p>
            <a:pPr algn="ctr"/>
            <a:endParaRPr lang="es-ES" b="1" dirty="0"/>
          </a:p>
          <a:p>
            <a:pPr algn="ctr"/>
            <a:r>
              <a:rPr lang="es-ES" b="1" dirty="0"/>
              <a:t>Ahí quedan el historial de búsqueda, las cookies, el timeline, los informes de movimientos bancarios... Big data. Recurrir a todo esto para vigilar recibe el nombre de </a:t>
            </a:r>
            <a:r>
              <a:rPr lang="es-ES" b="1" u="sng" dirty="0"/>
              <a:t>“dataveillance”</a:t>
            </a:r>
          </a:p>
        </p:txBody>
      </p:sp>
      <p:pic>
        <p:nvPicPr>
          <p:cNvPr id="4" name="Imagen 3">
            <a:extLst>
              <a:ext uri="{FF2B5EF4-FFF2-40B4-BE49-F238E27FC236}">
                <a16:creationId xmlns="" xmlns:a16="http://schemas.microsoft.com/office/drawing/2014/main" id="{4DFE81B5-8F0B-4278-A0F5-B5F6805F78D5}"/>
              </a:ext>
            </a:extLst>
          </p:cNvPr>
          <p:cNvPicPr>
            <a:picLocks noChangeAspect="1"/>
          </p:cNvPicPr>
          <p:nvPr/>
        </p:nvPicPr>
        <p:blipFill>
          <a:blip r:embed="rId2"/>
          <a:stretch>
            <a:fillRect/>
          </a:stretch>
        </p:blipFill>
        <p:spPr>
          <a:xfrm>
            <a:off x="3485276" y="4756557"/>
            <a:ext cx="2484889" cy="1698196"/>
          </a:xfrm>
          <a:prstGeom prst="rect">
            <a:avLst/>
          </a:prstGeom>
        </p:spPr>
      </p:pic>
      <p:pic>
        <p:nvPicPr>
          <p:cNvPr id="5" name="Imagen 4">
            <a:extLst>
              <a:ext uri="{FF2B5EF4-FFF2-40B4-BE49-F238E27FC236}">
                <a16:creationId xmlns="" xmlns:a16="http://schemas.microsoft.com/office/drawing/2014/main" id="{E8F09481-9353-4814-B7EA-DB9C6865A998}"/>
              </a:ext>
            </a:extLst>
          </p:cNvPr>
          <p:cNvPicPr>
            <a:picLocks noChangeAspect="1"/>
          </p:cNvPicPr>
          <p:nvPr/>
        </p:nvPicPr>
        <p:blipFill>
          <a:blip r:embed="rId3"/>
          <a:stretch>
            <a:fillRect/>
          </a:stretch>
        </p:blipFill>
        <p:spPr>
          <a:xfrm>
            <a:off x="10902461" y="5758392"/>
            <a:ext cx="890093" cy="810838"/>
          </a:xfrm>
          <a:prstGeom prst="rect">
            <a:avLst/>
          </a:prstGeom>
        </p:spPr>
      </p:pic>
    </p:spTree>
    <p:extLst>
      <p:ext uri="{BB962C8B-B14F-4D97-AF65-F5344CB8AC3E}">
        <p14:creationId xmlns:p14="http://schemas.microsoft.com/office/powerpoint/2010/main" val="4111099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3306DEE0-CD00-4C6E-BE75-3F75C4161941}"/>
              </a:ext>
            </a:extLst>
          </p:cNvPr>
          <p:cNvPicPr>
            <a:picLocks noChangeAspect="1"/>
          </p:cNvPicPr>
          <p:nvPr/>
        </p:nvPicPr>
        <p:blipFill>
          <a:blip r:embed="rId2"/>
          <a:stretch>
            <a:fillRect/>
          </a:stretch>
        </p:blipFill>
        <p:spPr>
          <a:xfrm>
            <a:off x="654341" y="368066"/>
            <a:ext cx="8108659" cy="5823009"/>
          </a:xfrm>
          <a:prstGeom prst="rect">
            <a:avLst/>
          </a:prstGeom>
        </p:spPr>
      </p:pic>
      <p:pic>
        <p:nvPicPr>
          <p:cNvPr id="4" name="Imagen 3">
            <a:extLst>
              <a:ext uri="{FF2B5EF4-FFF2-40B4-BE49-F238E27FC236}">
                <a16:creationId xmlns="" xmlns:a16="http://schemas.microsoft.com/office/drawing/2014/main" id="{B0EF4439-799B-4519-9474-E957D282DF10}"/>
              </a:ext>
            </a:extLst>
          </p:cNvPr>
          <p:cNvPicPr>
            <a:picLocks noChangeAspect="1"/>
          </p:cNvPicPr>
          <p:nvPr/>
        </p:nvPicPr>
        <p:blipFill>
          <a:blip r:embed="rId3"/>
          <a:stretch>
            <a:fillRect/>
          </a:stretch>
        </p:blipFill>
        <p:spPr>
          <a:xfrm>
            <a:off x="10910851" y="5859060"/>
            <a:ext cx="890093" cy="810838"/>
          </a:xfrm>
          <a:prstGeom prst="rect">
            <a:avLst/>
          </a:prstGeom>
        </p:spPr>
      </p:pic>
    </p:spTree>
    <p:extLst>
      <p:ext uri="{BB962C8B-B14F-4D97-AF65-F5344CB8AC3E}">
        <p14:creationId xmlns:p14="http://schemas.microsoft.com/office/powerpoint/2010/main" val="4080693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B4067806-DDB3-467B-9291-E50DFFEED199}"/>
              </a:ext>
            </a:extLst>
          </p:cNvPr>
          <p:cNvSpPr txBox="1"/>
          <p:nvPr/>
        </p:nvSpPr>
        <p:spPr>
          <a:xfrm>
            <a:off x="823784" y="1911178"/>
            <a:ext cx="8299243" cy="1477328"/>
          </a:xfrm>
          <a:prstGeom prst="rect">
            <a:avLst/>
          </a:prstGeom>
          <a:noFill/>
        </p:spPr>
        <p:txBody>
          <a:bodyPr wrap="square">
            <a:spAutoFit/>
          </a:bodyPr>
          <a:lstStyle/>
          <a:p>
            <a:pPr algn="just"/>
            <a:r>
              <a:rPr lang="es-ES" b="1" dirty="0"/>
              <a:t>MONTOYA MELGAR, “la dependencia es, por consiguiente, requisito definidor del trabajo objeto del Derecho del Trabajo, siempre que sea concebida como el sometimiento del trabajador a los poderes del empresario (…) al poder de organización y disciplinario o, dicho de otro modo, en la inserción en el círculo rector y disciplinario empresarial.”</a:t>
            </a:r>
          </a:p>
        </p:txBody>
      </p:sp>
      <p:pic>
        <p:nvPicPr>
          <p:cNvPr id="4" name="Imagen 3">
            <a:extLst>
              <a:ext uri="{FF2B5EF4-FFF2-40B4-BE49-F238E27FC236}">
                <a16:creationId xmlns="" xmlns:a16="http://schemas.microsoft.com/office/drawing/2014/main" id="{23BAA724-8862-420D-A54D-9B56AFFA37CA}"/>
              </a:ext>
            </a:extLst>
          </p:cNvPr>
          <p:cNvPicPr>
            <a:picLocks noChangeAspect="1"/>
          </p:cNvPicPr>
          <p:nvPr/>
        </p:nvPicPr>
        <p:blipFill>
          <a:blip r:embed="rId2"/>
          <a:stretch>
            <a:fillRect/>
          </a:stretch>
        </p:blipFill>
        <p:spPr>
          <a:xfrm>
            <a:off x="10818572" y="5817115"/>
            <a:ext cx="890093" cy="810838"/>
          </a:xfrm>
          <a:prstGeom prst="rect">
            <a:avLst/>
          </a:prstGeom>
        </p:spPr>
      </p:pic>
    </p:spTree>
    <p:extLst>
      <p:ext uri="{BB962C8B-B14F-4D97-AF65-F5344CB8AC3E}">
        <p14:creationId xmlns:p14="http://schemas.microsoft.com/office/powerpoint/2010/main" val="1590683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s-ES" dirty="0">
                <a:solidFill>
                  <a:schemeClr val="tx1"/>
                </a:solidFill>
              </a:rPr>
              <a:t>Dimensiones protegidas por el Derecho del Trabajo y los DDFF en al ámbito laboral</a:t>
            </a:r>
          </a:p>
        </p:txBody>
      </p:sp>
      <p:sp>
        <p:nvSpPr>
          <p:cNvPr id="3" name="Marcador de contenido 2"/>
          <p:cNvSpPr>
            <a:spLocks noGrp="1"/>
          </p:cNvSpPr>
          <p:nvPr>
            <p:ph idx="1"/>
          </p:nvPr>
        </p:nvSpPr>
        <p:spPr>
          <a:xfrm>
            <a:off x="592282" y="2119745"/>
            <a:ext cx="8681720" cy="3927764"/>
          </a:xfrm>
        </p:spPr>
        <p:txBody>
          <a:bodyPr>
            <a:normAutofit lnSpcReduction="10000"/>
          </a:bodyPr>
          <a:lstStyle/>
          <a:p>
            <a:endParaRPr lang="es-ES" dirty="0"/>
          </a:p>
          <a:p>
            <a:pPr algn="ctr"/>
            <a:r>
              <a:rPr lang="es-ES" dirty="0"/>
              <a:t>Dimensiones jurídicas metafóricas aplicables al amparo de: </a:t>
            </a:r>
          </a:p>
          <a:p>
            <a:pPr algn="ctr"/>
            <a:r>
              <a:rPr lang="es-ES" sz="3200" dirty="0" err="1"/>
              <a:t>P.C.E</a:t>
            </a:r>
            <a:endParaRPr lang="es-ES" sz="3200" dirty="0"/>
          </a:p>
          <a:p>
            <a:r>
              <a:rPr lang="es-ES" sz="3200" dirty="0"/>
              <a:t>P</a:t>
            </a:r>
            <a:r>
              <a:rPr lang="es-ES" dirty="0"/>
              <a:t>: Persona como conjunto integral de cuerpo y mente (seguridad, salud, imagen, respeto a la persona del trabajador etc…)</a:t>
            </a:r>
          </a:p>
          <a:p>
            <a:r>
              <a:rPr lang="es-ES" sz="3600" dirty="0"/>
              <a:t>C:</a:t>
            </a:r>
            <a:r>
              <a:rPr lang="es-ES" dirty="0"/>
              <a:t>Carrera profesional, derecho al mantenimiento del puesto, derecho de indemnidad, respeto a la conciliación familiar y personal…</a:t>
            </a:r>
          </a:p>
          <a:p>
            <a:r>
              <a:rPr lang="es-ES" sz="3600" dirty="0"/>
              <a:t>E:</a:t>
            </a:r>
            <a:r>
              <a:rPr lang="es-ES" dirty="0"/>
              <a:t>Expresión entendida como libertad de expresión individual del trabajador y colectiva como derecho de ejercicio sindical, negociación colectiva o huelga.</a:t>
            </a:r>
            <a:endParaRPr lang="es-ES" sz="3600" dirty="0"/>
          </a:p>
          <a:p>
            <a:endParaRPr lang="es-ES" dirty="0"/>
          </a:p>
        </p:txBody>
      </p:sp>
      <p:pic>
        <p:nvPicPr>
          <p:cNvPr id="4" name="Imagen 3"/>
          <p:cNvPicPr>
            <a:picLocks noChangeAspect="1"/>
          </p:cNvPicPr>
          <p:nvPr/>
        </p:nvPicPr>
        <p:blipFill>
          <a:blip r:embed="rId2"/>
          <a:stretch>
            <a:fillRect/>
          </a:stretch>
        </p:blipFill>
        <p:spPr>
          <a:xfrm>
            <a:off x="10991880" y="5839517"/>
            <a:ext cx="890093" cy="810838"/>
          </a:xfrm>
          <a:prstGeom prst="rect">
            <a:avLst/>
          </a:prstGeom>
        </p:spPr>
      </p:pic>
    </p:spTree>
    <p:extLst>
      <p:ext uri="{BB962C8B-B14F-4D97-AF65-F5344CB8AC3E}">
        <p14:creationId xmlns:p14="http://schemas.microsoft.com/office/powerpoint/2010/main" val="382477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08EAC53B-58B4-4287-B8B7-7FB8601ACB4D}"/>
              </a:ext>
            </a:extLst>
          </p:cNvPr>
          <p:cNvSpPr txBox="1"/>
          <p:nvPr/>
        </p:nvSpPr>
        <p:spPr>
          <a:xfrm>
            <a:off x="1112108" y="832022"/>
            <a:ext cx="7707026" cy="3416320"/>
          </a:xfrm>
          <a:prstGeom prst="rect">
            <a:avLst/>
          </a:prstGeom>
          <a:noFill/>
        </p:spPr>
        <p:txBody>
          <a:bodyPr wrap="square">
            <a:spAutoFit/>
          </a:bodyPr>
          <a:lstStyle/>
          <a:p>
            <a:pPr algn="just"/>
            <a:r>
              <a:rPr lang="es-ES" b="1" dirty="0" smtClean="0"/>
              <a:t>En este sentido, el Real </a:t>
            </a:r>
            <a:r>
              <a:rPr lang="es-ES" b="1" dirty="0"/>
              <a:t>Decreto-ley 9/2021, de 11 de mayo. Y ello es así, en la medida que garantiza los derechos laborales de las personas dedicadas al reparto en el ámbito de plataformas </a:t>
            </a:r>
            <a:r>
              <a:rPr lang="es-ES" b="1" dirty="0" smtClean="0"/>
              <a:t>digitales. Así, la Disposición </a:t>
            </a:r>
            <a:r>
              <a:rPr lang="es-ES" b="1" dirty="0"/>
              <a:t>adicional </a:t>
            </a:r>
            <a:r>
              <a:rPr lang="es-ES" b="1" dirty="0" smtClean="0"/>
              <a:t>vigesimotercera determina la presunción </a:t>
            </a:r>
            <a:r>
              <a:rPr lang="es-ES" b="1" dirty="0"/>
              <a:t>de laboralidad en el ámbito de las plataformas digitales de </a:t>
            </a:r>
            <a:r>
              <a:rPr lang="es-ES" b="1" dirty="0" smtClean="0"/>
              <a:t>reparto </a:t>
            </a:r>
            <a:r>
              <a:rPr lang="es-ES" b="1" dirty="0"/>
              <a:t>y, </a:t>
            </a:r>
            <a:r>
              <a:rPr lang="es-ES" b="1" dirty="0" smtClean="0"/>
              <a:t>por otro lado, </a:t>
            </a:r>
            <a:r>
              <a:rPr lang="es-ES" b="1" dirty="0"/>
              <a:t>posibilita a los representantes de los trabajadores el acceso a la información y el funcionamiento de dichos algoritmos. Acceso propiciado en virtud de lo dispuesto en la nueva </a:t>
            </a:r>
            <a:r>
              <a:rPr lang="es-ES" b="1" u="sng" dirty="0"/>
              <a:t>letra d) del artículo 64.4 </a:t>
            </a:r>
            <a:r>
              <a:rPr lang="es-ES" b="1" dirty="0"/>
              <a:t>del ET. Entendemos que atendiendo así a lo previsto en el art. 129.2 CE</a:t>
            </a:r>
            <a:r>
              <a:rPr lang="es-ES" b="1" dirty="0" smtClean="0"/>
              <a:t>.</a:t>
            </a:r>
          </a:p>
          <a:p>
            <a:pPr algn="just"/>
            <a:endParaRPr lang="es-ES" b="1" dirty="0"/>
          </a:p>
          <a:p>
            <a:pPr algn="just"/>
            <a:r>
              <a:rPr lang="es-ES" b="1" dirty="0" smtClean="0"/>
              <a:t>								Y</a:t>
            </a:r>
            <a:endParaRPr lang="es-ES" b="1" dirty="0"/>
          </a:p>
        </p:txBody>
      </p:sp>
      <p:sp>
        <p:nvSpPr>
          <p:cNvPr id="5" name="CuadroTexto 4">
            <a:extLst>
              <a:ext uri="{FF2B5EF4-FFF2-40B4-BE49-F238E27FC236}">
                <a16:creationId xmlns="" xmlns:a16="http://schemas.microsoft.com/office/drawing/2014/main" id="{ABCD10B8-6FEF-43AE-A753-6B1FF23AC5DC}"/>
              </a:ext>
            </a:extLst>
          </p:cNvPr>
          <p:cNvSpPr txBox="1"/>
          <p:nvPr/>
        </p:nvSpPr>
        <p:spPr>
          <a:xfrm>
            <a:off x="1112108" y="3921212"/>
            <a:ext cx="7780712" cy="2051580"/>
          </a:xfrm>
          <a:prstGeom prst="rect">
            <a:avLst/>
          </a:prstGeom>
          <a:noFill/>
        </p:spPr>
        <p:txBody>
          <a:bodyPr wrap="square">
            <a:spAutoFit/>
          </a:bodyPr>
          <a:lstStyle/>
          <a:p>
            <a:pPr algn="just"/>
            <a:r>
              <a:rPr lang="es-ES" b="1" dirty="0"/>
              <a:t>L</a:t>
            </a:r>
            <a:r>
              <a:rPr lang="es-ES" b="1" dirty="0" smtClean="0"/>
              <a:t>a </a:t>
            </a:r>
            <a:r>
              <a:rPr lang="es-ES" b="1" u="sng" dirty="0"/>
              <a:t>STS 805/2020 de 25 de Septiembre de 2020</a:t>
            </a:r>
            <a:r>
              <a:rPr lang="es-ES" b="1" dirty="0"/>
              <a:t>, </a:t>
            </a:r>
            <a:r>
              <a:rPr lang="es-ES" b="1" dirty="0" smtClean="0"/>
              <a:t>que no hacen </a:t>
            </a:r>
            <a:r>
              <a:rPr lang="es-ES" b="1" dirty="0"/>
              <a:t>sino ratificar, eso sí, al amparo de la vieja </a:t>
            </a:r>
            <a:r>
              <a:rPr lang="es-ES" b="1" u="sng" dirty="0"/>
              <a:t>“presunción de laboralidad” </a:t>
            </a:r>
            <a:r>
              <a:rPr lang="es-ES" b="1" dirty="0"/>
              <a:t>(y por tanto, dejando aún una pequeña puerta abierta al juego de la prueba y el error), la condición de trabajadores por cuenta ajena de las personas que prestan servicios a través de plataformas digitales. </a:t>
            </a:r>
            <a:endParaRPr lang="es-ES" b="1" dirty="0" smtClean="0"/>
          </a:p>
          <a:p>
            <a:pPr algn="just"/>
            <a:endParaRPr lang="es-ES" b="1" dirty="0"/>
          </a:p>
          <a:p>
            <a:pPr algn="just"/>
            <a:endParaRPr lang="es-ES" b="1" dirty="0"/>
          </a:p>
        </p:txBody>
      </p:sp>
      <p:pic>
        <p:nvPicPr>
          <p:cNvPr id="6" name="Imagen 5">
            <a:extLst>
              <a:ext uri="{FF2B5EF4-FFF2-40B4-BE49-F238E27FC236}">
                <a16:creationId xmlns="" xmlns:a16="http://schemas.microsoft.com/office/drawing/2014/main" id="{87F19880-507D-4FCC-9713-1CCECDA8F4A7}"/>
              </a:ext>
            </a:extLst>
          </p:cNvPr>
          <p:cNvPicPr>
            <a:picLocks noChangeAspect="1"/>
          </p:cNvPicPr>
          <p:nvPr/>
        </p:nvPicPr>
        <p:blipFill>
          <a:blip r:embed="rId2"/>
          <a:stretch>
            <a:fillRect/>
          </a:stretch>
        </p:blipFill>
        <p:spPr>
          <a:xfrm>
            <a:off x="10801794" y="5775170"/>
            <a:ext cx="890093" cy="810838"/>
          </a:xfrm>
          <a:prstGeom prst="rect">
            <a:avLst/>
          </a:prstGeom>
        </p:spPr>
      </p:pic>
      <p:sp>
        <p:nvSpPr>
          <p:cNvPr id="2" name="Rectángulo 1"/>
          <p:cNvSpPr/>
          <p:nvPr/>
        </p:nvSpPr>
        <p:spPr>
          <a:xfrm>
            <a:off x="3163330" y="403653"/>
            <a:ext cx="3111907" cy="369332"/>
          </a:xfrm>
          <a:prstGeom prst="rect">
            <a:avLst/>
          </a:prstGeom>
        </p:spPr>
        <p:txBody>
          <a:bodyPr wrap="square">
            <a:spAutoFit/>
          </a:bodyPr>
          <a:lstStyle/>
          <a:p>
            <a:r>
              <a:rPr lang="es-ES" u="sng" dirty="0" smtClean="0"/>
              <a:t>¿</a:t>
            </a:r>
            <a:r>
              <a:rPr lang="es-ES" b="1" u="sng" dirty="0" smtClean="0"/>
              <a:t>UNA CUESTI</a:t>
            </a:r>
            <a:r>
              <a:rPr lang="es-ES" b="1" u="sng" dirty="0"/>
              <a:t>Ó</a:t>
            </a:r>
            <a:r>
              <a:rPr lang="es-ES" b="1" u="sng" dirty="0" smtClean="0"/>
              <a:t>N ZANJADA</a:t>
            </a:r>
            <a:r>
              <a:rPr lang="es-ES" u="sng" dirty="0" smtClean="0"/>
              <a:t>?</a:t>
            </a:r>
            <a:endParaRPr lang="es-ES" u="sng" dirty="0"/>
          </a:p>
        </p:txBody>
      </p:sp>
    </p:spTree>
    <p:extLst>
      <p:ext uri="{BB962C8B-B14F-4D97-AF65-F5344CB8AC3E}">
        <p14:creationId xmlns:p14="http://schemas.microsoft.com/office/powerpoint/2010/main" val="2423772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E259B030-CD2F-498E-B48D-6874F92A94AC}"/>
              </a:ext>
            </a:extLst>
          </p:cNvPr>
          <p:cNvSpPr txBox="1"/>
          <p:nvPr/>
        </p:nvSpPr>
        <p:spPr>
          <a:xfrm>
            <a:off x="1593908" y="637563"/>
            <a:ext cx="7554286" cy="1754326"/>
          </a:xfrm>
          <a:prstGeom prst="rect">
            <a:avLst/>
          </a:prstGeom>
          <a:noFill/>
        </p:spPr>
        <p:txBody>
          <a:bodyPr wrap="square">
            <a:spAutoFit/>
          </a:bodyPr>
          <a:lstStyle/>
          <a:p>
            <a:pPr algn="ctr"/>
            <a:r>
              <a:rPr lang="es-ES" b="1" dirty="0"/>
              <a:t>Partiendo de que la laboralidad de esta forma de trabajo es ya una realidad, decimos que solo “aparentemente” han perdido, por dos cuestiones:  La primera es que no debemos bajar la guardia en la creencia de que esto no es sino una prueba</a:t>
            </a:r>
          </a:p>
          <a:p>
            <a:pPr algn="ctr"/>
            <a:endParaRPr lang="es-ES" b="1" dirty="0"/>
          </a:p>
          <a:p>
            <a:pPr algn="ctr"/>
            <a:r>
              <a:rPr lang="es-ES" b="1" dirty="0"/>
              <a:t>¿Metaverso el salto definitivo?</a:t>
            </a:r>
          </a:p>
        </p:txBody>
      </p:sp>
      <p:sp>
        <p:nvSpPr>
          <p:cNvPr id="5" name="CuadroTexto 4">
            <a:extLst>
              <a:ext uri="{FF2B5EF4-FFF2-40B4-BE49-F238E27FC236}">
                <a16:creationId xmlns="" xmlns:a16="http://schemas.microsoft.com/office/drawing/2014/main" id="{DB245778-22A1-471D-9355-B8C2C5B3054B}"/>
              </a:ext>
            </a:extLst>
          </p:cNvPr>
          <p:cNvSpPr txBox="1"/>
          <p:nvPr/>
        </p:nvSpPr>
        <p:spPr>
          <a:xfrm>
            <a:off x="3179427" y="3164825"/>
            <a:ext cx="6983834" cy="1477328"/>
          </a:xfrm>
          <a:prstGeom prst="rect">
            <a:avLst/>
          </a:prstGeom>
          <a:noFill/>
        </p:spPr>
        <p:txBody>
          <a:bodyPr wrap="square">
            <a:spAutoFit/>
          </a:bodyPr>
          <a:lstStyle/>
          <a:p>
            <a:pPr algn="ctr"/>
            <a:r>
              <a:rPr lang="es-ES" b="1" dirty="0"/>
              <a:t>Pero aún hay más, dentro de esta prueba aparentemente fallida, hay un caballo de Troya, que en su interior esconde una reducción de costes en forma de precarización laboral y respecto del pago de los tiempos de espera , discontinuidad, puesta a disposición </a:t>
            </a:r>
            <a:r>
              <a:rPr lang="es-ES" b="1" dirty="0" err="1"/>
              <a:t>etc</a:t>
            </a:r>
            <a:endParaRPr lang="es-ES" b="1" dirty="0"/>
          </a:p>
        </p:txBody>
      </p:sp>
      <p:pic>
        <p:nvPicPr>
          <p:cNvPr id="6" name="Imagen 5">
            <a:extLst>
              <a:ext uri="{FF2B5EF4-FFF2-40B4-BE49-F238E27FC236}">
                <a16:creationId xmlns="" xmlns:a16="http://schemas.microsoft.com/office/drawing/2014/main" id="{56E5C366-4C20-4FCC-876E-41CBCB5B50B0}"/>
              </a:ext>
            </a:extLst>
          </p:cNvPr>
          <p:cNvPicPr>
            <a:picLocks noChangeAspect="1"/>
          </p:cNvPicPr>
          <p:nvPr/>
        </p:nvPicPr>
        <p:blipFill>
          <a:blip r:embed="rId2"/>
          <a:stretch>
            <a:fillRect/>
          </a:stretch>
        </p:blipFill>
        <p:spPr>
          <a:xfrm>
            <a:off x="427839" y="1974587"/>
            <a:ext cx="2504589" cy="2970721"/>
          </a:xfrm>
          <a:prstGeom prst="rect">
            <a:avLst/>
          </a:prstGeom>
        </p:spPr>
      </p:pic>
      <p:sp>
        <p:nvSpPr>
          <p:cNvPr id="8" name="CuadroTexto 7">
            <a:extLst>
              <a:ext uri="{FF2B5EF4-FFF2-40B4-BE49-F238E27FC236}">
                <a16:creationId xmlns="" xmlns:a16="http://schemas.microsoft.com/office/drawing/2014/main" id="{F90D15BC-50E7-4098-A38F-96E0B59A9E20}"/>
              </a:ext>
            </a:extLst>
          </p:cNvPr>
          <p:cNvSpPr txBox="1"/>
          <p:nvPr/>
        </p:nvSpPr>
        <p:spPr>
          <a:xfrm>
            <a:off x="1680133" y="5213406"/>
            <a:ext cx="6098796" cy="1200329"/>
          </a:xfrm>
          <a:prstGeom prst="rect">
            <a:avLst/>
          </a:prstGeom>
          <a:noFill/>
        </p:spPr>
        <p:txBody>
          <a:bodyPr wrap="square">
            <a:spAutoFit/>
          </a:bodyPr>
          <a:lstStyle/>
          <a:p>
            <a:pPr algn="just"/>
            <a:r>
              <a:rPr lang="es-ES" b="1" dirty="0"/>
              <a:t>Con una poderosa arma cuyo control tiene forma de algoritmo bajo una aparente libertad de conexión y auto puesta a disposición del trabajador para iniciar, o no, su actividad laboral. </a:t>
            </a:r>
          </a:p>
        </p:txBody>
      </p:sp>
      <p:pic>
        <p:nvPicPr>
          <p:cNvPr id="9" name="Imagen 8">
            <a:extLst>
              <a:ext uri="{FF2B5EF4-FFF2-40B4-BE49-F238E27FC236}">
                <a16:creationId xmlns="" xmlns:a16="http://schemas.microsoft.com/office/drawing/2014/main" id="{EDB056FB-6C65-4857-8C58-DD5257A0BA75}"/>
              </a:ext>
            </a:extLst>
          </p:cNvPr>
          <p:cNvPicPr>
            <a:picLocks noChangeAspect="1"/>
          </p:cNvPicPr>
          <p:nvPr/>
        </p:nvPicPr>
        <p:blipFill>
          <a:blip r:embed="rId3"/>
          <a:stretch>
            <a:fillRect/>
          </a:stretch>
        </p:blipFill>
        <p:spPr>
          <a:xfrm>
            <a:off x="11078630" y="5813570"/>
            <a:ext cx="890093" cy="810838"/>
          </a:xfrm>
          <a:prstGeom prst="rect">
            <a:avLst/>
          </a:prstGeom>
        </p:spPr>
      </p:pic>
    </p:spTree>
    <p:extLst>
      <p:ext uri="{BB962C8B-B14F-4D97-AF65-F5344CB8AC3E}">
        <p14:creationId xmlns:p14="http://schemas.microsoft.com/office/powerpoint/2010/main" val="1934584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BBD1675A-A0CA-4573-9F82-422E933A2637}"/>
              </a:ext>
            </a:extLst>
          </p:cNvPr>
          <p:cNvSpPr txBox="1"/>
          <p:nvPr/>
        </p:nvSpPr>
        <p:spPr>
          <a:xfrm>
            <a:off x="1359017" y="511728"/>
            <a:ext cx="7814344" cy="923330"/>
          </a:xfrm>
          <a:prstGeom prst="rect">
            <a:avLst/>
          </a:prstGeom>
          <a:noFill/>
        </p:spPr>
        <p:txBody>
          <a:bodyPr wrap="square">
            <a:spAutoFit/>
          </a:bodyPr>
          <a:lstStyle/>
          <a:p>
            <a:pPr algn="just"/>
            <a:r>
              <a:rPr lang="es-ES" b="1" dirty="0"/>
              <a:t>Es más fácil engañar a la gente que convencerla de que han sido engañados.</a:t>
            </a:r>
          </a:p>
          <a:p>
            <a:pPr algn="r"/>
            <a:r>
              <a:rPr lang="es-ES" b="1" dirty="0"/>
              <a:t>Mark Twain.</a:t>
            </a:r>
          </a:p>
        </p:txBody>
      </p:sp>
      <p:pic>
        <p:nvPicPr>
          <p:cNvPr id="4" name="Imagen 3">
            <a:extLst>
              <a:ext uri="{FF2B5EF4-FFF2-40B4-BE49-F238E27FC236}">
                <a16:creationId xmlns="" xmlns:a16="http://schemas.microsoft.com/office/drawing/2014/main" id="{CEB8B025-020F-4492-BCC0-B14C55935D62}"/>
              </a:ext>
            </a:extLst>
          </p:cNvPr>
          <p:cNvPicPr>
            <a:picLocks noChangeAspect="1"/>
          </p:cNvPicPr>
          <p:nvPr/>
        </p:nvPicPr>
        <p:blipFill>
          <a:blip r:embed="rId2"/>
          <a:stretch>
            <a:fillRect/>
          </a:stretch>
        </p:blipFill>
        <p:spPr>
          <a:xfrm>
            <a:off x="1799520" y="1828800"/>
            <a:ext cx="6980484" cy="4435679"/>
          </a:xfrm>
          <a:prstGeom prst="rect">
            <a:avLst/>
          </a:prstGeom>
        </p:spPr>
      </p:pic>
      <p:pic>
        <p:nvPicPr>
          <p:cNvPr id="5" name="Imagen 4">
            <a:extLst>
              <a:ext uri="{FF2B5EF4-FFF2-40B4-BE49-F238E27FC236}">
                <a16:creationId xmlns="" xmlns:a16="http://schemas.microsoft.com/office/drawing/2014/main" id="{DC28D885-1040-4621-94C2-A9F7FF82AF49}"/>
              </a:ext>
            </a:extLst>
          </p:cNvPr>
          <p:cNvPicPr>
            <a:picLocks noChangeAspect="1"/>
          </p:cNvPicPr>
          <p:nvPr/>
        </p:nvPicPr>
        <p:blipFill>
          <a:blip r:embed="rId3"/>
          <a:stretch>
            <a:fillRect/>
          </a:stretch>
        </p:blipFill>
        <p:spPr>
          <a:xfrm>
            <a:off x="11003130" y="5859060"/>
            <a:ext cx="890093" cy="810838"/>
          </a:xfrm>
          <a:prstGeom prst="rect">
            <a:avLst/>
          </a:prstGeom>
        </p:spPr>
      </p:pic>
    </p:spTree>
    <p:extLst>
      <p:ext uri="{BB962C8B-B14F-4D97-AF65-F5344CB8AC3E}">
        <p14:creationId xmlns:p14="http://schemas.microsoft.com/office/powerpoint/2010/main" val="3674945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AA9F9926-6871-44CB-8B45-23A952684F08}"/>
              </a:ext>
            </a:extLst>
          </p:cNvPr>
          <p:cNvSpPr txBox="1"/>
          <p:nvPr/>
        </p:nvSpPr>
        <p:spPr>
          <a:xfrm>
            <a:off x="503339" y="1359913"/>
            <a:ext cx="9261445" cy="5355312"/>
          </a:xfrm>
          <a:prstGeom prst="rect">
            <a:avLst/>
          </a:prstGeom>
          <a:noFill/>
        </p:spPr>
        <p:txBody>
          <a:bodyPr wrap="square">
            <a:spAutoFit/>
          </a:bodyPr>
          <a:lstStyle/>
          <a:p>
            <a:pPr marL="342900" indent="-342900">
              <a:buAutoNum type="arabicPeriod"/>
            </a:pPr>
            <a:r>
              <a:rPr lang="es-ES" b="1" dirty="0"/>
              <a:t>Se diluye el espacio físico del trabajo.</a:t>
            </a:r>
          </a:p>
          <a:p>
            <a:endParaRPr lang="es-ES" b="1" dirty="0"/>
          </a:p>
          <a:p>
            <a:pPr marL="342900" indent="-342900">
              <a:buAutoNum type="arabicPeriod" startAt="2"/>
            </a:pPr>
            <a:r>
              <a:rPr lang="es-ES" b="1" dirty="0"/>
              <a:t>Una ampliación sin fisuras del poder de control y por ende, de dirección del empresario/algoritmo, lo que provoca una presión FÍSICA Y MENTAL cada vez mayor.</a:t>
            </a:r>
          </a:p>
          <a:p>
            <a:pPr marL="342900" indent="-342900">
              <a:buAutoNum type="arabicPeriod" startAt="2"/>
            </a:pPr>
            <a:endParaRPr lang="es-ES" b="1" dirty="0"/>
          </a:p>
          <a:p>
            <a:pPr marL="342900" indent="-342900">
              <a:buAutoNum type="arabicPeriod" startAt="2"/>
            </a:pPr>
            <a:r>
              <a:rPr lang="es-ES" b="1" dirty="0"/>
              <a:t>Indeterminación de la jornada de trabajos. En </a:t>
            </a:r>
            <a:r>
              <a:rPr lang="es-ES" b="1" dirty="0" smtClean="0"/>
              <a:t>ese sentido </a:t>
            </a:r>
            <a:r>
              <a:rPr lang="es-ES" b="1" dirty="0"/>
              <a:t>STJUE 11 de noviembre 2021 (C-214/20), </a:t>
            </a:r>
            <a:r>
              <a:rPr lang="es-ES" b="1" dirty="0" err="1"/>
              <a:t>Dublin</a:t>
            </a:r>
            <a:r>
              <a:rPr lang="es-ES" b="1" dirty="0"/>
              <a:t> City Council, al respecto de la cual, el profesor Ignasi BELTRÁN señala: el período de guardia no es “tiempo de trabajo” si se permite prestar servicios por cuenta propia o ajena</a:t>
            </a:r>
          </a:p>
          <a:p>
            <a:pPr marL="342900" indent="-342900">
              <a:buAutoNum type="arabicPeriod" startAt="2"/>
            </a:pPr>
            <a:endParaRPr lang="es-ES" b="1" dirty="0"/>
          </a:p>
          <a:p>
            <a:pPr marL="342900" indent="-342900">
              <a:buAutoNum type="arabicPeriod" startAt="2"/>
            </a:pPr>
            <a:r>
              <a:rPr lang="es-ES" b="1" dirty="0"/>
              <a:t>La noción misma de “trabajo personal”, noción constitutiva fundamental del trabajo por cuenta ajena en la que “la condición personal del trabajador es absolutamente esencial: el trabajo es algo que fluye inseparablemente de la persona” tal y como Montoya Melgar señalaba citando a Gierke.</a:t>
            </a:r>
          </a:p>
          <a:p>
            <a:pPr marL="342900" indent="-342900">
              <a:buAutoNum type="arabicPeriod" startAt="2"/>
            </a:pPr>
            <a:endParaRPr lang="es-ES" b="1" dirty="0"/>
          </a:p>
          <a:p>
            <a:pPr marL="342900" indent="-342900">
              <a:buAutoNum type="arabicPeriod" startAt="2"/>
            </a:pPr>
            <a:r>
              <a:rPr lang="es-ES" b="1" dirty="0"/>
              <a:t>La justa promoción del trabajador, la cual ya no solo dependerá de su valía y capacidad personal, sino de la calidad del asistente que pueda administrar/adquirir.</a:t>
            </a:r>
          </a:p>
        </p:txBody>
      </p:sp>
      <p:sp>
        <p:nvSpPr>
          <p:cNvPr id="5" name="CuadroTexto 4">
            <a:extLst>
              <a:ext uri="{FF2B5EF4-FFF2-40B4-BE49-F238E27FC236}">
                <a16:creationId xmlns="" xmlns:a16="http://schemas.microsoft.com/office/drawing/2014/main" id="{CE5D6280-2320-47F9-99A3-D61AB5558046}"/>
              </a:ext>
            </a:extLst>
          </p:cNvPr>
          <p:cNvSpPr txBox="1"/>
          <p:nvPr/>
        </p:nvSpPr>
        <p:spPr>
          <a:xfrm>
            <a:off x="1409351" y="251399"/>
            <a:ext cx="6916722" cy="923330"/>
          </a:xfrm>
          <a:prstGeom prst="rect">
            <a:avLst/>
          </a:prstGeom>
          <a:noFill/>
        </p:spPr>
        <p:txBody>
          <a:bodyPr wrap="square">
            <a:spAutoFit/>
          </a:bodyPr>
          <a:lstStyle/>
          <a:p>
            <a:pPr algn="ctr"/>
            <a:r>
              <a:rPr lang="es-ES" b="1" u="sng" dirty="0"/>
              <a:t>¿Hacia un nuevo Derecho del Trabajo? Disrupción o adaptación. Los DDFF y la dignidad laboral como barrera ante el nuevo mercantilismo digital.</a:t>
            </a:r>
          </a:p>
        </p:txBody>
      </p:sp>
      <p:pic>
        <p:nvPicPr>
          <p:cNvPr id="6" name="Imagen 5">
            <a:extLst>
              <a:ext uri="{FF2B5EF4-FFF2-40B4-BE49-F238E27FC236}">
                <a16:creationId xmlns="" xmlns:a16="http://schemas.microsoft.com/office/drawing/2014/main" id="{B3F0960F-3944-448B-884A-AB74273EC117}"/>
              </a:ext>
            </a:extLst>
          </p:cNvPr>
          <p:cNvPicPr>
            <a:picLocks noChangeAspect="1"/>
          </p:cNvPicPr>
          <p:nvPr/>
        </p:nvPicPr>
        <p:blipFill>
          <a:blip r:embed="rId2"/>
          <a:stretch>
            <a:fillRect/>
          </a:stretch>
        </p:blipFill>
        <p:spPr>
          <a:xfrm>
            <a:off x="11128964" y="5904387"/>
            <a:ext cx="890093" cy="810838"/>
          </a:xfrm>
          <a:prstGeom prst="rect">
            <a:avLst/>
          </a:prstGeom>
        </p:spPr>
      </p:pic>
    </p:spTree>
    <p:extLst>
      <p:ext uri="{BB962C8B-B14F-4D97-AF65-F5344CB8AC3E}">
        <p14:creationId xmlns:p14="http://schemas.microsoft.com/office/powerpoint/2010/main" val="1334511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C218002C-2CD3-4D20-AAE7-F0A56DE69934}"/>
              </a:ext>
            </a:extLst>
          </p:cNvPr>
          <p:cNvSpPr txBox="1"/>
          <p:nvPr/>
        </p:nvSpPr>
        <p:spPr>
          <a:xfrm>
            <a:off x="1110068" y="640913"/>
            <a:ext cx="7889845" cy="6217087"/>
          </a:xfrm>
          <a:prstGeom prst="rect">
            <a:avLst/>
          </a:prstGeom>
          <a:noFill/>
        </p:spPr>
        <p:txBody>
          <a:bodyPr wrap="square">
            <a:spAutoFit/>
          </a:bodyPr>
          <a:lstStyle/>
          <a:p>
            <a:pPr marL="342900" indent="-342900">
              <a:buAutoNum type="arabicPeriod" startAt="6"/>
            </a:pPr>
            <a:r>
              <a:rPr lang="es-ES" sz="2000" b="1" dirty="0"/>
              <a:t>El uso de estas tecnologías puede estar ya produciendo una violación de los derechos y libertades personales de los trabajadores. Derechos fundamentales inespecíficos al ámbito laboral como la intimidad y la privacidad se ven fuertemente cuestionados</a:t>
            </a:r>
          </a:p>
          <a:p>
            <a:pPr marL="342900" indent="-342900">
              <a:buAutoNum type="arabicPeriod" startAt="7"/>
            </a:pPr>
            <a:endParaRPr lang="es-ES" sz="2000" b="1" dirty="0"/>
          </a:p>
          <a:p>
            <a:pPr marL="342900" indent="-342900">
              <a:buAutoNum type="arabicPeriod" startAt="7"/>
            </a:pPr>
            <a:r>
              <a:rPr lang="es-ES" sz="2000" b="1" dirty="0"/>
              <a:t>La introducción de un nuevo agente fiscalizador, el cliente</a:t>
            </a:r>
          </a:p>
          <a:p>
            <a:pPr marL="342900" indent="-342900">
              <a:buAutoNum type="arabicPeriod" startAt="8"/>
            </a:pPr>
            <a:endParaRPr lang="es-ES" sz="2000" b="1" dirty="0"/>
          </a:p>
          <a:p>
            <a:pPr marL="342900" indent="-342900">
              <a:buAutoNum type="arabicPeriod" startAt="8"/>
            </a:pPr>
            <a:r>
              <a:rPr lang="es-ES" sz="2000" b="1" dirty="0"/>
              <a:t>El control emocional, reforzado por el ascenso de la “cultura de los valores empresariales (…) la cultura de los valores de la empresa se adiciona al control y vigilancia propia del taylorismo. </a:t>
            </a:r>
          </a:p>
          <a:p>
            <a:pPr marL="342900" indent="-342900">
              <a:buAutoNum type="arabicPeriod" startAt="9"/>
            </a:pPr>
            <a:endParaRPr lang="es-ES" sz="2000" b="1" dirty="0"/>
          </a:p>
          <a:p>
            <a:pPr marL="342900" indent="-342900">
              <a:buAutoNum type="arabicPeriod" startAt="9"/>
            </a:pPr>
            <a:r>
              <a:rPr lang="es-ES" sz="2000" b="1" dirty="0"/>
              <a:t>El dumping social que implica la mercantilización de la relación laboral por el abaratamiento que ello supone. Y consecuencia de </a:t>
            </a:r>
            <a:r>
              <a:rPr lang="es-ES" sz="2000" b="1" dirty="0" smtClean="0"/>
              <a:t>aquella, </a:t>
            </a:r>
            <a:r>
              <a:rPr lang="es-ES" sz="2000" b="1" dirty="0"/>
              <a:t>la consiguiente exclusión del sindicato y del convenio colectivo como contrapeso y empoderamiento del trabajador inserto en una relación </a:t>
            </a:r>
            <a:r>
              <a:rPr lang="es-ES" sz="2000" b="1" dirty="0" smtClean="0"/>
              <a:t>laboral.</a:t>
            </a:r>
            <a:endParaRPr lang="es-ES" sz="2000" b="1" dirty="0"/>
          </a:p>
          <a:p>
            <a:pPr marL="342900" indent="-342900">
              <a:buAutoNum type="arabicPeriod" startAt="9"/>
            </a:pPr>
            <a:endParaRPr lang="es-ES" dirty="0"/>
          </a:p>
        </p:txBody>
      </p:sp>
      <p:pic>
        <p:nvPicPr>
          <p:cNvPr id="4" name="Imagen 3">
            <a:extLst>
              <a:ext uri="{FF2B5EF4-FFF2-40B4-BE49-F238E27FC236}">
                <a16:creationId xmlns="" xmlns:a16="http://schemas.microsoft.com/office/drawing/2014/main" id="{A2AD5822-2A74-4764-8E21-AEB2FC0E2E50}"/>
              </a:ext>
            </a:extLst>
          </p:cNvPr>
          <p:cNvPicPr>
            <a:picLocks noChangeAspect="1"/>
          </p:cNvPicPr>
          <p:nvPr/>
        </p:nvPicPr>
        <p:blipFill>
          <a:blip r:embed="rId2"/>
          <a:stretch>
            <a:fillRect/>
          </a:stretch>
        </p:blipFill>
        <p:spPr>
          <a:xfrm>
            <a:off x="10933651" y="5909394"/>
            <a:ext cx="890093" cy="810838"/>
          </a:xfrm>
          <a:prstGeom prst="rect">
            <a:avLst/>
          </a:prstGeom>
        </p:spPr>
      </p:pic>
    </p:spTree>
    <p:extLst>
      <p:ext uri="{BB962C8B-B14F-4D97-AF65-F5344CB8AC3E}">
        <p14:creationId xmlns:p14="http://schemas.microsoft.com/office/powerpoint/2010/main" val="3582446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8A7746E6-21E6-4CD1-B8B4-4B9CDAB77966}"/>
              </a:ext>
            </a:extLst>
          </p:cNvPr>
          <p:cNvSpPr txBox="1"/>
          <p:nvPr/>
        </p:nvSpPr>
        <p:spPr>
          <a:xfrm>
            <a:off x="620785" y="1359017"/>
            <a:ext cx="6732164" cy="1200329"/>
          </a:xfrm>
          <a:prstGeom prst="rect">
            <a:avLst/>
          </a:prstGeom>
          <a:noFill/>
        </p:spPr>
        <p:txBody>
          <a:bodyPr wrap="square">
            <a:spAutoFit/>
          </a:bodyPr>
          <a:lstStyle/>
          <a:p>
            <a:pPr algn="just"/>
            <a:r>
              <a:rPr lang="es-ES" b="1" dirty="0"/>
              <a:t>Como barrera a esta desvirtualización del espacio físico de la fábrica y la expansión del poder de control del empresario, contamos con un voluntarioso derecho de desconexión digital</a:t>
            </a:r>
          </a:p>
        </p:txBody>
      </p:sp>
      <p:sp>
        <p:nvSpPr>
          <p:cNvPr id="5" name="CuadroTexto 4">
            <a:extLst>
              <a:ext uri="{FF2B5EF4-FFF2-40B4-BE49-F238E27FC236}">
                <a16:creationId xmlns="" xmlns:a16="http://schemas.microsoft.com/office/drawing/2014/main" id="{DAD541E5-327C-4DFA-B1EA-4C95D9E69B9A}"/>
              </a:ext>
            </a:extLst>
          </p:cNvPr>
          <p:cNvSpPr txBox="1"/>
          <p:nvPr/>
        </p:nvSpPr>
        <p:spPr>
          <a:xfrm>
            <a:off x="1643675" y="4697627"/>
            <a:ext cx="6098796" cy="1754326"/>
          </a:xfrm>
          <a:prstGeom prst="rect">
            <a:avLst/>
          </a:prstGeom>
          <a:noFill/>
        </p:spPr>
        <p:txBody>
          <a:bodyPr wrap="square">
            <a:spAutoFit/>
          </a:bodyPr>
          <a:lstStyle/>
          <a:p>
            <a:pPr algn="just"/>
            <a:r>
              <a:rPr lang="es-ES" b="1" dirty="0"/>
              <a:t>El derecho a la desconexión digital en España queda regulado por el artículo 88 de la Ley Orgánica 3/2018, de Protección de Datos Personales y garantía de los derechos digitales; en el artículo 20 bis del ET y en el artículo 18 del Real Decreto-Ley 28/2020, de trabajo a distancia. </a:t>
            </a:r>
          </a:p>
        </p:txBody>
      </p:sp>
      <p:pic>
        <p:nvPicPr>
          <p:cNvPr id="6" name="Imagen 5">
            <a:extLst>
              <a:ext uri="{FF2B5EF4-FFF2-40B4-BE49-F238E27FC236}">
                <a16:creationId xmlns="" xmlns:a16="http://schemas.microsoft.com/office/drawing/2014/main" id="{BFBDDE57-BAEE-4414-B1F9-3968FEEB8D7D}"/>
              </a:ext>
            </a:extLst>
          </p:cNvPr>
          <p:cNvPicPr>
            <a:picLocks noChangeAspect="1"/>
          </p:cNvPicPr>
          <p:nvPr/>
        </p:nvPicPr>
        <p:blipFill>
          <a:blip r:embed="rId2"/>
          <a:stretch>
            <a:fillRect/>
          </a:stretch>
        </p:blipFill>
        <p:spPr>
          <a:xfrm>
            <a:off x="11019907" y="5859060"/>
            <a:ext cx="890093" cy="810838"/>
          </a:xfrm>
          <a:prstGeom prst="rect">
            <a:avLst/>
          </a:prstGeom>
        </p:spPr>
      </p:pic>
      <p:pic>
        <p:nvPicPr>
          <p:cNvPr id="4" name="Imagen 3"/>
          <p:cNvPicPr>
            <a:picLocks noChangeAspect="1"/>
          </p:cNvPicPr>
          <p:nvPr/>
        </p:nvPicPr>
        <p:blipFill>
          <a:blip r:embed="rId3"/>
          <a:stretch>
            <a:fillRect/>
          </a:stretch>
        </p:blipFill>
        <p:spPr>
          <a:xfrm>
            <a:off x="2953544" y="2497829"/>
            <a:ext cx="3878970" cy="2030755"/>
          </a:xfrm>
          <a:prstGeom prst="rect">
            <a:avLst/>
          </a:prstGeom>
        </p:spPr>
      </p:pic>
    </p:spTree>
    <p:extLst>
      <p:ext uri="{BB962C8B-B14F-4D97-AF65-F5344CB8AC3E}">
        <p14:creationId xmlns:p14="http://schemas.microsoft.com/office/powerpoint/2010/main" val="3090087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323940AA-9D2C-4CF4-B79D-8B37FD7E1C9A}"/>
              </a:ext>
            </a:extLst>
          </p:cNvPr>
          <p:cNvSpPr txBox="1"/>
          <p:nvPr/>
        </p:nvSpPr>
        <p:spPr>
          <a:xfrm>
            <a:off x="1258350" y="2474753"/>
            <a:ext cx="7537507" cy="1477328"/>
          </a:xfrm>
          <a:prstGeom prst="rect">
            <a:avLst/>
          </a:prstGeom>
          <a:noFill/>
        </p:spPr>
        <p:txBody>
          <a:bodyPr wrap="square">
            <a:spAutoFit/>
          </a:bodyPr>
          <a:lstStyle/>
          <a:p>
            <a:pPr algn="just"/>
            <a:r>
              <a:rPr lang="es-ES" b="1" dirty="0"/>
              <a:t>La Constitución recoge la inviolabilidad del domicilio [artículo 18], por lo que nosotros no podemos presentarnos en casa de nadie y entrar, aunque no nos dejen, como sí pasaría en una empresa”, reconoce Eva Olivares, presidenta del Sindicato Estatal de Subinspectores Laborales de Empleo y Seguridad Social (</a:t>
            </a:r>
            <a:r>
              <a:rPr lang="es-ES" b="1" dirty="0" err="1"/>
              <a:t>SESLAESS</a:t>
            </a:r>
            <a:r>
              <a:rPr lang="es-ES" b="1" dirty="0"/>
              <a:t>)</a:t>
            </a:r>
          </a:p>
        </p:txBody>
      </p:sp>
      <p:pic>
        <p:nvPicPr>
          <p:cNvPr id="4" name="Imagen 3">
            <a:extLst>
              <a:ext uri="{FF2B5EF4-FFF2-40B4-BE49-F238E27FC236}">
                <a16:creationId xmlns="" xmlns:a16="http://schemas.microsoft.com/office/drawing/2014/main" id="{72495759-4DD4-4D86-B537-063004E1D2A5}"/>
              </a:ext>
            </a:extLst>
          </p:cNvPr>
          <p:cNvPicPr>
            <a:picLocks noChangeAspect="1"/>
          </p:cNvPicPr>
          <p:nvPr/>
        </p:nvPicPr>
        <p:blipFill>
          <a:blip r:embed="rId2"/>
          <a:stretch>
            <a:fillRect/>
          </a:stretch>
        </p:blipFill>
        <p:spPr>
          <a:xfrm>
            <a:off x="10952796" y="5842282"/>
            <a:ext cx="890093" cy="810838"/>
          </a:xfrm>
          <a:prstGeom prst="rect">
            <a:avLst/>
          </a:prstGeom>
        </p:spPr>
      </p:pic>
    </p:spTree>
    <p:extLst>
      <p:ext uri="{BB962C8B-B14F-4D97-AF65-F5344CB8AC3E}">
        <p14:creationId xmlns:p14="http://schemas.microsoft.com/office/powerpoint/2010/main" val="10405763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EB403149-E5E6-491D-91F8-B3110312E0F1}"/>
              </a:ext>
            </a:extLst>
          </p:cNvPr>
          <p:cNvSpPr txBox="1"/>
          <p:nvPr/>
        </p:nvSpPr>
        <p:spPr>
          <a:xfrm>
            <a:off x="1006679" y="822122"/>
            <a:ext cx="8141515" cy="2031325"/>
          </a:xfrm>
          <a:prstGeom prst="rect">
            <a:avLst/>
          </a:prstGeom>
          <a:noFill/>
        </p:spPr>
        <p:txBody>
          <a:bodyPr wrap="square">
            <a:spAutoFit/>
          </a:bodyPr>
          <a:lstStyle/>
          <a:p>
            <a:pPr algn="just"/>
            <a:r>
              <a:rPr lang="es-ES" dirty="0"/>
              <a:t>Un Estudio de la Federación Aspa de Servicios de Prevención ajenos (Noviembre 2021) bajo la colaboración y financiación del Instituto Regional de Seguridad y Salud de la Comunidad de Madrid que se ha presentado en el marco del VI Plan Director de Prevención de Riesgos Laborales de la Comunidad de Madrid, advierte sobre los nuevos riesgos que el teletrabajo conlleva: El nuevo perfil es el de un trabajador flexible que puede trabajar en cualquier momento.</a:t>
            </a:r>
          </a:p>
        </p:txBody>
      </p:sp>
      <p:sp>
        <p:nvSpPr>
          <p:cNvPr id="5" name="CuadroTexto 4">
            <a:extLst>
              <a:ext uri="{FF2B5EF4-FFF2-40B4-BE49-F238E27FC236}">
                <a16:creationId xmlns="" xmlns:a16="http://schemas.microsoft.com/office/drawing/2014/main" id="{9FBE29C9-D15A-478C-ADE3-C48FAD6E14CC}"/>
              </a:ext>
            </a:extLst>
          </p:cNvPr>
          <p:cNvSpPr txBox="1"/>
          <p:nvPr/>
        </p:nvSpPr>
        <p:spPr>
          <a:xfrm>
            <a:off x="1820411" y="3640065"/>
            <a:ext cx="7621397" cy="2585323"/>
          </a:xfrm>
          <a:prstGeom prst="rect">
            <a:avLst/>
          </a:prstGeom>
          <a:noFill/>
        </p:spPr>
        <p:txBody>
          <a:bodyPr wrap="square">
            <a:spAutoFit/>
          </a:bodyPr>
          <a:lstStyle/>
          <a:p>
            <a:pPr algn="just"/>
            <a:r>
              <a:rPr lang="es-ES" dirty="0"/>
              <a:t>La realidad demuestra que un 64 por 100 de la población realiza tareas en horas libres y un 68 por 100 recibe mails o llamadas de trabajo fuera de su horario laboral. Informe final del Estudio de los efectos de la hiperconexión digital en la salud de los trabajadores / as. Consultado el 26/11/2021. en:  </a:t>
            </a:r>
            <a:r>
              <a:rPr lang="es-ES" dirty="0">
                <a:hlinkClick r:id="rId2"/>
              </a:rPr>
              <a:t>https://www.aspaprevencion.com/informe-final-del-estudio-de-los-efectos-de-la-hiperconexion-digital-en-la-salud-de-los-trabajadores-as</a:t>
            </a:r>
            <a:r>
              <a:rPr lang="es-ES" dirty="0" smtClean="0">
                <a:hlinkClick r:id="rId2"/>
              </a:rPr>
              <a:t>/</a:t>
            </a:r>
            <a:endParaRPr lang="es-ES" dirty="0" smtClean="0"/>
          </a:p>
          <a:p>
            <a:pPr algn="just"/>
            <a:endParaRPr lang="es-ES" dirty="0"/>
          </a:p>
          <a:p>
            <a:endParaRPr lang="es-ES" dirty="0"/>
          </a:p>
        </p:txBody>
      </p:sp>
    </p:spTree>
    <p:extLst>
      <p:ext uri="{BB962C8B-B14F-4D97-AF65-F5344CB8AC3E}">
        <p14:creationId xmlns:p14="http://schemas.microsoft.com/office/powerpoint/2010/main" val="34504739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452BAF42-A362-43D3-A323-5AC488735BCE}"/>
              </a:ext>
            </a:extLst>
          </p:cNvPr>
          <p:cNvSpPr txBox="1"/>
          <p:nvPr/>
        </p:nvSpPr>
        <p:spPr>
          <a:xfrm>
            <a:off x="654341" y="604007"/>
            <a:ext cx="8267350" cy="3970318"/>
          </a:xfrm>
          <a:prstGeom prst="rect">
            <a:avLst/>
          </a:prstGeom>
          <a:noFill/>
        </p:spPr>
        <p:txBody>
          <a:bodyPr wrap="square">
            <a:spAutoFit/>
          </a:bodyPr>
          <a:lstStyle/>
          <a:p>
            <a:pPr algn="just"/>
            <a:r>
              <a:rPr lang="es-ES" b="1" u="sng" dirty="0"/>
              <a:t>La inadecuada gestión de las tecnologías de la información y comunicación </a:t>
            </a:r>
            <a:r>
              <a:rPr lang="es-ES" dirty="0"/>
              <a:t>(</a:t>
            </a:r>
            <a:r>
              <a:rPr lang="es-ES" dirty="0" err="1"/>
              <a:t>TIC’s</a:t>
            </a:r>
            <a:r>
              <a:rPr lang="es-ES" dirty="0"/>
              <a:t>) en el entorno empresarial, esta difuminando la frontera entre el tiempo profesional y el personal o privado. El aumento de la carga de trabajo y la interrupción del tiempo de descanso, debilitan la salud mental de muchos trabajadores. Como ejemplo, mencionar que la primera causa de muerte por accidente laboral son los infartos y derrames cerebrales, patologías relacionadas con la existencia de </a:t>
            </a:r>
            <a:r>
              <a:rPr lang="es-ES" b="1" u="sng" dirty="0"/>
              <a:t>riesgos psicosociales </a:t>
            </a:r>
            <a:r>
              <a:rPr lang="es-ES" dirty="0"/>
              <a:t>en los entornos de trabajo. </a:t>
            </a:r>
            <a:r>
              <a:rPr lang="es-ES" b="1" u="sng" dirty="0"/>
              <a:t>86 trabajadores y trabajadoras han muerto por este motivo hasta el mes de mayo de 2021 y 228 durante el año 2020</a:t>
            </a:r>
            <a:r>
              <a:rPr lang="es-ES" dirty="0"/>
              <a:t>. Cfr. UGT “La desconexión digital, un derecho que hay que respetar” Consultado el 29/11/2021 en </a:t>
            </a:r>
            <a:r>
              <a:rPr lang="es-ES" dirty="0">
                <a:hlinkClick r:id="rId2"/>
              </a:rPr>
              <a:t>https://www.ugt.es/la-desconexion-digital-un-derecho-que-hay-que-respetar</a:t>
            </a:r>
            <a:endParaRPr lang="es-ES" dirty="0"/>
          </a:p>
          <a:p>
            <a:endParaRPr lang="es-ES" dirty="0"/>
          </a:p>
          <a:p>
            <a:endParaRPr lang="es-ES" dirty="0"/>
          </a:p>
        </p:txBody>
      </p:sp>
      <p:pic>
        <p:nvPicPr>
          <p:cNvPr id="4" name="Imagen 3">
            <a:extLst>
              <a:ext uri="{FF2B5EF4-FFF2-40B4-BE49-F238E27FC236}">
                <a16:creationId xmlns="" xmlns:a16="http://schemas.microsoft.com/office/drawing/2014/main" id="{489C4239-064E-4955-B188-9B9825016DBC}"/>
              </a:ext>
            </a:extLst>
          </p:cNvPr>
          <p:cNvPicPr>
            <a:picLocks noChangeAspect="1"/>
          </p:cNvPicPr>
          <p:nvPr/>
        </p:nvPicPr>
        <p:blipFill>
          <a:blip r:embed="rId3"/>
          <a:stretch>
            <a:fillRect/>
          </a:stretch>
        </p:blipFill>
        <p:spPr>
          <a:xfrm>
            <a:off x="2952924" y="3942754"/>
            <a:ext cx="4907560" cy="2748235"/>
          </a:xfrm>
          <a:prstGeom prst="rect">
            <a:avLst/>
          </a:prstGeom>
        </p:spPr>
      </p:pic>
      <p:pic>
        <p:nvPicPr>
          <p:cNvPr id="5" name="Imagen 4">
            <a:extLst>
              <a:ext uri="{FF2B5EF4-FFF2-40B4-BE49-F238E27FC236}">
                <a16:creationId xmlns="" xmlns:a16="http://schemas.microsoft.com/office/drawing/2014/main" id="{7BA3370F-766C-4049-8A14-49EF6FBCDD57}"/>
              </a:ext>
            </a:extLst>
          </p:cNvPr>
          <p:cNvPicPr>
            <a:picLocks noChangeAspect="1"/>
          </p:cNvPicPr>
          <p:nvPr/>
        </p:nvPicPr>
        <p:blipFill>
          <a:blip r:embed="rId4"/>
          <a:stretch>
            <a:fillRect/>
          </a:stretch>
        </p:blipFill>
        <p:spPr>
          <a:xfrm>
            <a:off x="10944407" y="5880151"/>
            <a:ext cx="890093" cy="810838"/>
          </a:xfrm>
          <a:prstGeom prst="rect">
            <a:avLst/>
          </a:prstGeom>
        </p:spPr>
      </p:pic>
    </p:spTree>
    <p:extLst>
      <p:ext uri="{BB962C8B-B14F-4D97-AF65-F5344CB8AC3E}">
        <p14:creationId xmlns:p14="http://schemas.microsoft.com/office/powerpoint/2010/main" val="7716631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C336260F-3B41-47A4-AF23-0ADA87C9B728}"/>
              </a:ext>
            </a:extLst>
          </p:cNvPr>
          <p:cNvSpPr txBox="1"/>
          <p:nvPr/>
        </p:nvSpPr>
        <p:spPr>
          <a:xfrm>
            <a:off x="1060422" y="1043644"/>
            <a:ext cx="8376407" cy="830997"/>
          </a:xfrm>
          <a:prstGeom prst="rect">
            <a:avLst/>
          </a:prstGeom>
          <a:noFill/>
        </p:spPr>
        <p:txBody>
          <a:bodyPr wrap="square">
            <a:spAutoFit/>
          </a:bodyPr>
          <a:lstStyle/>
          <a:p>
            <a:pPr algn="ctr"/>
            <a:r>
              <a:rPr lang="es-ES" sz="2400" b="1" dirty="0"/>
              <a:t>De los indicios de dependencia a la dependencia 2.0 del “Taylorismo digital</a:t>
            </a:r>
          </a:p>
        </p:txBody>
      </p:sp>
      <p:pic>
        <p:nvPicPr>
          <p:cNvPr id="4" name="Imagen 3">
            <a:extLst>
              <a:ext uri="{FF2B5EF4-FFF2-40B4-BE49-F238E27FC236}">
                <a16:creationId xmlns="" xmlns:a16="http://schemas.microsoft.com/office/drawing/2014/main" id="{AD3CE7F6-3528-4FEC-B230-7211F94C173E}"/>
              </a:ext>
            </a:extLst>
          </p:cNvPr>
          <p:cNvPicPr>
            <a:picLocks noChangeAspect="1"/>
          </p:cNvPicPr>
          <p:nvPr/>
        </p:nvPicPr>
        <p:blipFill>
          <a:blip r:embed="rId2"/>
          <a:stretch>
            <a:fillRect/>
          </a:stretch>
        </p:blipFill>
        <p:spPr>
          <a:xfrm>
            <a:off x="766807" y="2734497"/>
            <a:ext cx="4043117" cy="3556303"/>
          </a:xfrm>
          <a:prstGeom prst="rect">
            <a:avLst/>
          </a:prstGeom>
        </p:spPr>
      </p:pic>
      <p:pic>
        <p:nvPicPr>
          <p:cNvPr id="7" name="Imagen 6">
            <a:extLst>
              <a:ext uri="{FF2B5EF4-FFF2-40B4-BE49-F238E27FC236}">
                <a16:creationId xmlns="" xmlns:a16="http://schemas.microsoft.com/office/drawing/2014/main" id="{D58F8C7C-453F-4D41-8B9A-7871365D4F91}"/>
              </a:ext>
            </a:extLst>
          </p:cNvPr>
          <p:cNvPicPr>
            <a:picLocks noChangeAspect="1"/>
          </p:cNvPicPr>
          <p:nvPr/>
        </p:nvPicPr>
        <p:blipFill>
          <a:blip r:embed="rId3"/>
          <a:stretch>
            <a:fillRect/>
          </a:stretch>
        </p:blipFill>
        <p:spPr>
          <a:xfrm>
            <a:off x="5248625" y="2734497"/>
            <a:ext cx="4836618" cy="3222051"/>
          </a:xfrm>
          <a:prstGeom prst="rect">
            <a:avLst/>
          </a:prstGeom>
        </p:spPr>
      </p:pic>
      <p:pic>
        <p:nvPicPr>
          <p:cNvPr id="8" name="Imagen 7">
            <a:extLst>
              <a:ext uri="{FF2B5EF4-FFF2-40B4-BE49-F238E27FC236}">
                <a16:creationId xmlns="" xmlns:a16="http://schemas.microsoft.com/office/drawing/2014/main" id="{195FAEF3-D6F0-4717-928C-422DF391A52E}"/>
              </a:ext>
            </a:extLst>
          </p:cNvPr>
          <p:cNvPicPr>
            <a:picLocks noChangeAspect="1"/>
          </p:cNvPicPr>
          <p:nvPr/>
        </p:nvPicPr>
        <p:blipFill>
          <a:blip r:embed="rId4"/>
          <a:stretch>
            <a:fillRect/>
          </a:stretch>
        </p:blipFill>
        <p:spPr>
          <a:xfrm>
            <a:off x="11221243" y="5867449"/>
            <a:ext cx="890093" cy="810838"/>
          </a:xfrm>
          <a:prstGeom prst="rect">
            <a:avLst/>
          </a:prstGeom>
        </p:spPr>
      </p:pic>
      <p:sp>
        <p:nvSpPr>
          <p:cNvPr id="10" name="CuadroTexto 9">
            <a:extLst>
              <a:ext uri="{FF2B5EF4-FFF2-40B4-BE49-F238E27FC236}">
                <a16:creationId xmlns="" xmlns:a16="http://schemas.microsoft.com/office/drawing/2014/main" id="{2ABFAEF2-409D-4F09-B4CE-F7FE3949D011}"/>
              </a:ext>
            </a:extLst>
          </p:cNvPr>
          <p:cNvSpPr txBox="1"/>
          <p:nvPr/>
        </p:nvSpPr>
        <p:spPr>
          <a:xfrm>
            <a:off x="5248625" y="5956548"/>
            <a:ext cx="6098796" cy="523220"/>
          </a:xfrm>
          <a:prstGeom prst="rect">
            <a:avLst/>
          </a:prstGeom>
          <a:noFill/>
        </p:spPr>
        <p:txBody>
          <a:bodyPr wrap="square">
            <a:spAutoFit/>
          </a:bodyPr>
          <a:lstStyle/>
          <a:p>
            <a:r>
              <a:rPr lang="es-ES" sz="1000" dirty="0"/>
              <a:t>https://imgur.com/Xle2laf</a:t>
            </a:r>
          </a:p>
          <a:p>
            <a:endParaRPr lang="es-ES" dirty="0"/>
          </a:p>
        </p:txBody>
      </p:sp>
    </p:spTree>
    <p:extLst>
      <p:ext uri="{BB962C8B-B14F-4D97-AF65-F5344CB8AC3E}">
        <p14:creationId xmlns:p14="http://schemas.microsoft.com/office/powerpoint/2010/main" val="27137542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1E53C838-11C0-44BC-8412-2BF757DD12E1}"/>
              </a:ext>
            </a:extLst>
          </p:cNvPr>
          <p:cNvSpPr txBox="1"/>
          <p:nvPr/>
        </p:nvSpPr>
        <p:spPr>
          <a:xfrm>
            <a:off x="3318799" y="825554"/>
            <a:ext cx="5981351" cy="5449377"/>
          </a:xfrm>
          <a:prstGeom prst="rect">
            <a:avLst/>
          </a:prstGeom>
          <a:noFill/>
        </p:spPr>
        <p:txBody>
          <a:bodyPr wrap="square">
            <a:spAutoFit/>
          </a:bodyPr>
          <a:lstStyle/>
          <a:p>
            <a:pPr indent="447675" algn="ctr">
              <a:lnSpc>
                <a:spcPct val="150000"/>
              </a:lnSpc>
              <a:spcAft>
                <a:spcPts val="800"/>
              </a:spcAft>
            </a:pPr>
            <a:r>
              <a:rPr lang="es-ES" sz="1800" b="1" dirty="0">
                <a:effectLst/>
                <a:latin typeface="Times New Roman" panose="02020603050405020304" pitchFamily="18" charset="0"/>
                <a:ea typeface="Calibri" panose="020F0502020204030204" pitchFamily="34" charset="0"/>
                <a:cs typeface="Times New Roman" panose="02020603050405020304" pitchFamily="18" charset="0"/>
              </a:rPr>
              <a:t>El Derecho del trabajo regula interés contrapuestos, y a su vez, íntimamente dependientes e imprescindibles el uno del otro. Sin embargo, no debemos olvidar que el contrato de trabajo, configura un negocio jurídico entre desiguales. Algo que a la hora de poner en funcionamiento los mecanismos de ponderación, en la inevitable contraposición de derechos de las partes del contrato, debemos de tener muy presente, siendo conscientes en todo momento que el poder/derecho de dirección del empresario, encuentra su límite en una dignidad laboral entendida como el respeto debido al ciudadano que trabaja. Noción por otro lado inserta en las raíces del sistema de derechos fundamentales. </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 xmlns:a16="http://schemas.microsoft.com/office/drawing/2014/main" id="{2F4430EC-EB2F-4B7A-BC2A-5FA43762437F}"/>
              </a:ext>
            </a:extLst>
          </p:cNvPr>
          <p:cNvPicPr>
            <a:picLocks noChangeAspect="1"/>
          </p:cNvPicPr>
          <p:nvPr/>
        </p:nvPicPr>
        <p:blipFill>
          <a:blip r:embed="rId2"/>
          <a:stretch>
            <a:fillRect/>
          </a:stretch>
        </p:blipFill>
        <p:spPr>
          <a:xfrm>
            <a:off x="-120592" y="2186380"/>
            <a:ext cx="3439391" cy="2505845"/>
          </a:xfrm>
          <a:prstGeom prst="rect">
            <a:avLst/>
          </a:prstGeom>
        </p:spPr>
      </p:pic>
      <p:pic>
        <p:nvPicPr>
          <p:cNvPr id="5" name="Imagen 4">
            <a:extLst>
              <a:ext uri="{FF2B5EF4-FFF2-40B4-BE49-F238E27FC236}">
                <a16:creationId xmlns="" xmlns:a16="http://schemas.microsoft.com/office/drawing/2014/main" id="{3BED9252-7582-456B-B304-69ECC6E4D76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120458" y="5870118"/>
            <a:ext cx="895350" cy="809625"/>
          </a:xfrm>
          <a:prstGeom prst="rect">
            <a:avLst/>
          </a:prstGeom>
          <a:noFill/>
        </p:spPr>
      </p:pic>
    </p:spTree>
    <p:extLst>
      <p:ext uri="{BB962C8B-B14F-4D97-AF65-F5344CB8AC3E}">
        <p14:creationId xmlns:p14="http://schemas.microsoft.com/office/powerpoint/2010/main" val="29116624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 xmlns:a16="http://schemas.microsoft.com/office/drawing/2014/main" id="{C7ADAF2C-8E26-437D-B511-859F4DF5F41D}"/>
              </a:ext>
            </a:extLst>
          </p:cNvPr>
          <p:cNvSpPr txBox="1"/>
          <p:nvPr/>
        </p:nvSpPr>
        <p:spPr>
          <a:xfrm>
            <a:off x="813732" y="2413337"/>
            <a:ext cx="8628077" cy="2031325"/>
          </a:xfrm>
          <a:prstGeom prst="rect">
            <a:avLst/>
          </a:prstGeom>
          <a:noFill/>
        </p:spPr>
        <p:txBody>
          <a:bodyPr wrap="square">
            <a:spAutoFit/>
          </a:bodyPr>
          <a:lstStyle/>
          <a:p>
            <a:pPr algn="just"/>
            <a:r>
              <a:rPr lang="es-ES" dirty="0"/>
              <a:t>Por todo ello, </a:t>
            </a:r>
            <a:r>
              <a:rPr lang="es-ES" b="1" u="sng" dirty="0"/>
              <a:t>es vital no confundir los clásicos indicios de subordinación, con la subordinación en sí misma </a:t>
            </a:r>
            <a:r>
              <a:rPr lang="es-ES" dirty="0"/>
              <a:t>, si es que queremos ofrecer una respuesta válida desde la perspectiva ius-laboralista, a esta especie de ciborización del trabajador propia del </a:t>
            </a:r>
            <a:r>
              <a:rPr lang="es-ES" b="1" u="sng" dirty="0"/>
              <a:t>Taylorismo digital 2.0 surgida al auspicio del IoT y el dataveillance</a:t>
            </a:r>
            <a:r>
              <a:rPr lang="es-ES" u="sng" dirty="0"/>
              <a:t>.</a:t>
            </a:r>
            <a:r>
              <a:rPr lang="es-ES" dirty="0"/>
              <a:t> “Y es que, como apunta con lucidez Crary , </a:t>
            </a:r>
            <a:r>
              <a:rPr lang="es-ES" b="1" u="sng" dirty="0"/>
              <a:t>“la forma que toma la innovación dentro del capitalismo es la simulación continua de lo nuevo, mientras las relaciones de poder y control permanecen efectivamente iguales</a:t>
            </a:r>
            <a:r>
              <a:rPr lang="es-ES" u="sng" dirty="0"/>
              <a:t>”</a:t>
            </a:r>
          </a:p>
        </p:txBody>
      </p:sp>
      <p:pic>
        <p:nvPicPr>
          <p:cNvPr id="6" name="Imagen 5">
            <a:extLst>
              <a:ext uri="{FF2B5EF4-FFF2-40B4-BE49-F238E27FC236}">
                <a16:creationId xmlns="" xmlns:a16="http://schemas.microsoft.com/office/drawing/2014/main" id="{35809392-DF60-4BD8-A104-E6C33E758BEF}"/>
              </a:ext>
            </a:extLst>
          </p:cNvPr>
          <p:cNvPicPr>
            <a:picLocks noChangeAspect="1"/>
          </p:cNvPicPr>
          <p:nvPr/>
        </p:nvPicPr>
        <p:blipFill>
          <a:blip r:embed="rId2"/>
          <a:stretch>
            <a:fillRect/>
          </a:stretch>
        </p:blipFill>
        <p:spPr>
          <a:xfrm>
            <a:off x="10936018" y="5859060"/>
            <a:ext cx="890093" cy="810838"/>
          </a:xfrm>
          <a:prstGeom prst="rect">
            <a:avLst/>
          </a:prstGeom>
        </p:spPr>
      </p:pic>
      <p:pic>
        <p:nvPicPr>
          <p:cNvPr id="7" name="Imagen 6">
            <a:extLst>
              <a:ext uri="{FF2B5EF4-FFF2-40B4-BE49-F238E27FC236}">
                <a16:creationId xmlns="" xmlns:a16="http://schemas.microsoft.com/office/drawing/2014/main" id="{14E5B132-50CF-47D7-BC69-24EE7E4FABFA}"/>
              </a:ext>
            </a:extLst>
          </p:cNvPr>
          <p:cNvPicPr>
            <a:picLocks noChangeAspect="1"/>
          </p:cNvPicPr>
          <p:nvPr/>
        </p:nvPicPr>
        <p:blipFill>
          <a:blip r:embed="rId3"/>
          <a:stretch>
            <a:fillRect/>
          </a:stretch>
        </p:blipFill>
        <p:spPr>
          <a:xfrm>
            <a:off x="1979803" y="1147968"/>
            <a:ext cx="7141562" cy="573307"/>
          </a:xfrm>
          <a:prstGeom prst="rect">
            <a:avLst/>
          </a:prstGeom>
        </p:spPr>
      </p:pic>
    </p:spTree>
    <p:extLst>
      <p:ext uri="{BB962C8B-B14F-4D97-AF65-F5344CB8AC3E}">
        <p14:creationId xmlns:p14="http://schemas.microsoft.com/office/powerpoint/2010/main" val="40210848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891CED15-1C69-4BB7-927A-29C301330AA3}"/>
              </a:ext>
            </a:extLst>
          </p:cNvPr>
          <p:cNvSpPr txBox="1"/>
          <p:nvPr/>
        </p:nvSpPr>
        <p:spPr>
          <a:xfrm>
            <a:off x="979472" y="551406"/>
            <a:ext cx="7428450" cy="369332"/>
          </a:xfrm>
          <a:prstGeom prst="rect">
            <a:avLst/>
          </a:prstGeom>
          <a:noFill/>
        </p:spPr>
        <p:txBody>
          <a:bodyPr wrap="square">
            <a:spAutoFit/>
          </a:bodyPr>
          <a:lstStyle/>
          <a:p>
            <a:pPr algn="ctr"/>
            <a:r>
              <a:rPr lang="es-ES" b="1" dirty="0"/>
              <a:t>Recomendación sobre la relación de trabajo, 2006 (núm. 198</a:t>
            </a:r>
            <a:r>
              <a:rPr lang="es-ES" b="1" dirty="0" smtClean="0"/>
              <a:t>)</a:t>
            </a:r>
            <a:endParaRPr lang="es-ES" b="1" dirty="0"/>
          </a:p>
        </p:txBody>
      </p:sp>
      <p:sp>
        <p:nvSpPr>
          <p:cNvPr id="5" name="CuadroTexto 4">
            <a:extLst>
              <a:ext uri="{FF2B5EF4-FFF2-40B4-BE49-F238E27FC236}">
                <a16:creationId xmlns="" xmlns:a16="http://schemas.microsoft.com/office/drawing/2014/main" id="{65910DC3-6603-4FCF-A07E-C79E167E8083}"/>
              </a:ext>
            </a:extLst>
          </p:cNvPr>
          <p:cNvSpPr txBox="1"/>
          <p:nvPr/>
        </p:nvSpPr>
        <p:spPr>
          <a:xfrm>
            <a:off x="1286237" y="1017060"/>
            <a:ext cx="7906623" cy="1200329"/>
          </a:xfrm>
          <a:prstGeom prst="rect">
            <a:avLst/>
          </a:prstGeom>
          <a:noFill/>
        </p:spPr>
        <p:txBody>
          <a:bodyPr wrap="square">
            <a:spAutoFit/>
          </a:bodyPr>
          <a:lstStyle/>
          <a:p>
            <a:r>
              <a:rPr lang="es-ES" dirty="0">
                <a:hlinkClick r:id="rId2"/>
              </a:rPr>
              <a:t>https://www.ilo.org/dyn/normlex/es/f?p=NORMLEXPUB:55:0::NO::P55_TYPE,P55_LANG,P55_DOCUMENT,P55_NODE:REC,es,R198,%2FDocument</a:t>
            </a:r>
            <a:endParaRPr lang="es-ES" dirty="0"/>
          </a:p>
          <a:p>
            <a:endParaRPr lang="es-ES" dirty="0"/>
          </a:p>
          <a:p>
            <a:endParaRPr lang="es-ES" dirty="0"/>
          </a:p>
        </p:txBody>
      </p:sp>
      <p:sp>
        <p:nvSpPr>
          <p:cNvPr id="7" name="CuadroTexto 6">
            <a:extLst>
              <a:ext uri="{FF2B5EF4-FFF2-40B4-BE49-F238E27FC236}">
                <a16:creationId xmlns="" xmlns:a16="http://schemas.microsoft.com/office/drawing/2014/main" id="{62FAFE19-59E4-402B-B61E-406CD4DD33D2}"/>
              </a:ext>
            </a:extLst>
          </p:cNvPr>
          <p:cNvSpPr txBox="1"/>
          <p:nvPr/>
        </p:nvSpPr>
        <p:spPr>
          <a:xfrm>
            <a:off x="1883271" y="2313711"/>
            <a:ext cx="6098796" cy="3416320"/>
          </a:xfrm>
          <a:prstGeom prst="rect">
            <a:avLst/>
          </a:prstGeom>
          <a:noFill/>
        </p:spPr>
        <p:txBody>
          <a:bodyPr wrap="square">
            <a:spAutoFit/>
          </a:bodyPr>
          <a:lstStyle/>
          <a:p>
            <a:pPr algn="just"/>
            <a:r>
              <a:rPr lang="es-ES" dirty="0"/>
              <a:t>BELTRÁN DE HEREDIA</a:t>
            </a:r>
            <a:r>
              <a:rPr lang="es-ES" dirty="0" smtClean="0"/>
              <a:t>:</a:t>
            </a:r>
          </a:p>
          <a:p>
            <a:pPr algn="just"/>
            <a:endParaRPr lang="es-ES" dirty="0"/>
          </a:p>
          <a:p>
            <a:pPr algn="just"/>
            <a:r>
              <a:rPr lang="es-ES" dirty="0"/>
              <a:t>Este análisis sugiere que se está produciendo un “falso debate sobre la dependencia o subordinación” especialmente porque el trabajo a través de las plataformas (offline y online) no predetermina una intrínseca (e inevitable) devaluación de este rasgo [subordinación] (amenazado su cognoscibilidad). De modo que, sin negar los desafíos que esta nueva realidad atesora y que afectan a múltiples instituciones jurídico-laborales, se defiende la no obsolescencia de los rasgos caracterizadores del trabajo asalariado en este entorno</a:t>
            </a:r>
          </a:p>
        </p:txBody>
      </p:sp>
      <p:pic>
        <p:nvPicPr>
          <p:cNvPr id="9" name="Imagen 8">
            <a:extLst>
              <a:ext uri="{FF2B5EF4-FFF2-40B4-BE49-F238E27FC236}">
                <a16:creationId xmlns="" xmlns:a16="http://schemas.microsoft.com/office/drawing/2014/main" id="{9962B655-7FE8-41D2-A1D5-60D88C5C1E89}"/>
              </a:ext>
            </a:extLst>
          </p:cNvPr>
          <p:cNvPicPr>
            <a:picLocks noChangeAspect="1"/>
          </p:cNvPicPr>
          <p:nvPr/>
        </p:nvPicPr>
        <p:blipFill>
          <a:blip r:embed="rId3"/>
          <a:stretch>
            <a:fillRect/>
          </a:stretch>
        </p:blipFill>
        <p:spPr>
          <a:xfrm>
            <a:off x="11053463" y="5859060"/>
            <a:ext cx="890093" cy="810838"/>
          </a:xfrm>
          <a:prstGeom prst="rect">
            <a:avLst/>
          </a:prstGeom>
        </p:spPr>
      </p:pic>
    </p:spTree>
    <p:extLst>
      <p:ext uri="{BB962C8B-B14F-4D97-AF65-F5344CB8AC3E}">
        <p14:creationId xmlns:p14="http://schemas.microsoft.com/office/powerpoint/2010/main" val="28317528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43347" y="3239123"/>
            <a:ext cx="8361405" cy="2585323"/>
          </a:xfrm>
          <a:prstGeom prst="rect">
            <a:avLst/>
          </a:prstGeom>
        </p:spPr>
        <p:txBody>
          <a:bodyPr wrap="square">
            <a:spAutoFit/>
          </a:bodyPr>
          <a:lstStyle/>
          <a:p>
            <a:pPr algn="just"/>
            <a:r>
              <a:rPr lang="es-ES" dirty="0"/>
              <a:t>¿Está todo perdido? A nuestro entender, absolutamente no. </a:t>
            </a:r>
            <a:r>
              <a:rPr lang="es-ES" dirty="0" err="1"/>
              <a:t>Strélnikov</a:t>
            </a:r>
            <a:r>
              <a:rPr lang="es-ES" dirty="0"/>
              <a:t>, uno de los personajes de la película de la </a:t>
            </a:r>
            <a:r>
              <a:rPr lang="es-ES" dirty="0" err="1"/>
              <a:t>MGM</a:t>
            </a:r>
            <a:r>
              <a:rPr lang="es-ES" dirty="0"/>
              <a:t> Doctor Zhivago, dirigida por David Lean en 1965, decía a un atribulado Zhivago: “</a:t>
            </a:r>
            <a:r>
              <a:rPr lang="es-ES" b="1" dirty="0"/>
              <a:t>si pone un cuchillo al lado de una cuchara y un tenedor, parecerá inocuo”. </a:t>
            </a:r>
            <a:r>
              <a:rPr lang="es-ES" dirty="0"/>
              <a:t>Y efectivamente, la bondad o maldad de un avance tecnológico dependerá de la genérica o específica finalidad a que lo destine el ser humano, quien debe articular un marco regulatorio en el que estas nuevas formas de trabajo supongan una fuente de mejora de la vida de las personas, como sin duda están llamadas a ser. Volviendo a la Resolución del Parlamento Europeo, de 12 de febrero de </a:t>
            </a:r>
            <a:r>
              <a:rPr lang="es-ES" dirty="0" smtClean="0"/>
              <a:t>2019. </a:t>
            </a:r>
            <a:endParaRPr lang="es-ES" dirty="0"/>
          </a:p>
        </p:txBody>
      </p:sp>
      <p:pic>
        <p:nvPicPr>
          <p:cNvPr id="3" name="Imagen 2"/>
          <p:cNvPicPr>
            <a:picLocks noChangeAspect="1"/>
          </p:cNvPicPr>
          <p:nvPr/>
        </p:nvPicPr>
        <p:blipFill>
          <a:blip r:embed="rId2"/>
          <a:stretch>
            <a:fillRect/>
          </a:stretch>
        </p:blipFill>
        <p:spPr>
          <a:xfrm>
            <a:off x="11030261" y="5824446"/>
            <a:ext cx="890093" cy="810838"/>
          </a:xfrm>
          <a:prstGeom prst="rect">
            <a:avLst/>
          </a:prstGeom>
        </p:spPr>
      </p:pic>
      <p:pic>
        <p:nvPicPr>
          <p:cNvPr id="4" name="Imagen 3"/>
          <p:cNvPicPr>
            <a:picLocks noChangeAspect="1"/>
          </p:cNvPicPr>
          <p:nvPr/>
        </p:nvPicPr>
        <p:blipFill>
          <a:blip r:embed="rId3"/>
          <a:stretch>
            <a:fillRect/>
          </a:stretch>
        </p:blipFill>
        <p:spPr>
          <a:xfrm>
            <a:off x="2879293" y="642840"/>
            <a:ext cx="4535186" cy="2414840"/>
          </a:xfrm>
          <a:prstGeom prst="rect">
            <a:avLst/>
          </a:prstGeom>
        </p:spPr>
      </p:pic>
    </p:spTree>
    <p:extLst>
      <p:ext uri="{BB962C8B-B14F-4D97-AF65-F5344CB8AC3E}">
        <p14:creationId xmlns:p14="http://schemas.microsoft.com/office/powerpoint/2010/main" val="29448549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16B80A5B-CD5A-4221-9C7B-D8B5BDABC121}"/>
              </a:ext>
            </a:extLst>
          </p:cNvPr>
          <p:cNvSpPr txBox="1"/>
          <p:nvPr/>
        </p:nvSpPr>
        <p:spPr>
          <a:xfrm>
            <a:off x="1371601" y="555679"/>
            <a:ext cx="6342879" cy="1200329"/>
          </a:xfrm>
          <a:prstGeom prst="rect">
            <a:avLst/>
          </a:prstGeom>
          <a:noFill/>
        </p:spPr>
        <p:txBody>
          <a:bodyPr wrap="square">
            <a:spAutoFit/>
          </a:bodyPr>
          <a:lstStyle/>
          <a:p>
            <a:r>
              <a:rPr lang="es-ES" b="1" dirty="0"/>
              <a:t>“Cuando creíamos que teníamos todas las respuestas, de pronto, cambiaron todas las preguntas”. </a:t>
            </a:r>
          </a:p>
          <a:p>
            <a:r>
              <a:rPr lang="es-ES" b="1" dirty="0"/>
              <a:t>									Mario </a:t>
            </a:r>
            <a:r>
              <a:rPr lang="es-ES" b="1" dirty="0" err="1" smtClean="0"/>
              <a:t>Beneditti</a:t>
            </a:r>
            <a:endParaRPr lang="es-ES" b="1" dirty="0" smtClean="0"/>
          </a:p>
          <a:p>
            <a:r>
              <a:rPr lang="es-ES" b="1" dirty="0" smtClean="0"/>
              <a:t>¿El futuro?</a:t>
            </a:r>
            <a:endParaRPr lang="es-ES" b="1" dirty="0"/>
          </a:p>
        </p:txBody>
      </p:sp>
      <p:pic>
        <p:nvPicPr>
          <p:cNvPr id="4" name="Imagen 3">
            <a:extLst>
              <a:ext uri="{FF2B5EF4-FFF2-40B4-BE49-F238E27FC236}">
                <a16:creationId xmlns="" xmlns:a16="http://schemas.microsoft.com/office/drawing/2014/main" id="{6E369229-C8A0-42DE-BD3C-D12AA6098AB5}"/>
              </a:ext>
            </a:extLst>
          </p:cNvPr>
          <p:cNvPicPr>
            <a:picLocks noChangeAspect="1"/>
          </p:cNvPicPr>
          <p:nvPr/>
        </p:nvPicPr>
        <p:blipFill>
          <a:blip r:embed="rId2"/>
          <a:stretch>
            <a:fillRect/>
          </a:stretch>
        </p:blipFill>
        <p:spPr>
          <a:xfrm>
            <a:off x="1371601" y="1970788"/>
            <a:ext cx="6878496" cy="4779572"/>
          </a:xfrm>
          <a:prstGeom prst="rect">
            <a:avLst/>
          </a:prstGeom>
        </p:spPr>
      </p:pic>
      <p:pic>
        <p:nvPicPr>
          <p:cNvPr id="5" name="Imagen 4">
            <a:extLst>
              <a:ext uri="{FF2B5EF4-FFF2-40B4-BE49-F238E27FC236}">
                <a16:creationId xmlns="" xmlns:a16="http://schemas.microsoft.com/office/drawing/2014/main" id="{FEAA7030-FFA1-4C2A-A34C-DCDAC629FF42}"/>
              </a:ext>
            </a:extLst>
          </p:cNvPr>
          <p:cNvPicPr>
            <a:picLocks noChangeAspect="1"/>
          </p:cNvPicPr>
          <p:nvPr/>
        </p:nvPicPr>
        <p:blipFill>
          <a:blip r:embed="rId3"/>
          <a:stretch>
            <a:fillRect/>
          </a:stretch>
        </p:blipFill>
        <p:spPr>
          <a:xfrm>
            <a:off x="10759849" y="5850671"/>
            <a:ext cx="890093" cy="810838"/>
          </a:xfrm>
          <a:prstGeom prst="rect">
            <a:avLst/>
          </a:prstGeom>
        </p:spPr>
      </p:pic>
    </p:spTree>
    <p:extLst>
      <p:ext uri="{BB962C8B-B14F-4D97-AF65-F5344CB8AC3E}">
        <p14:creationId xmlns:p14="http://schemas.microsoft.com/office/powerpoint/2010/main" val="25880943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8CC6C4C3-D1C2-434D-B3A3-C6AC109105CB}"/>
              </a:ext>
            </a:extLst>
          </p:cNvPr>
          <p:cNvSpPr txBox="1"/>
          <p:nvPr/>
        </p:nvSpPr>
        <p:spPr>
          <a:xfrm>
            <a:off x="1669409" y="889233"/>
            <a:ext cx="7478785" cy="1477328"/>
          </a:xfrm>
          <a:prstGeom prst="rect">
            <a:avLst/>
          </a:prstGeom>
          <a:noFill/>
        </p:spPr>
        <p:txBody>
          <a:bodyPr wrap="square">
            <a:spAutoFit/>
          </a:bodyPr>
          <a:lstStyle/>
          <a:p>
            <a:pPr algn="ctr"/>
            <a:r>
              <a:rPr lang="es-ES" b="1" dirty="0"/>
              <a:t>Como señala el profesor </a:t>
            </a:r>
            <a:r>
              <a:rPr lang="es-ES" b="1" dirty="0" smtClean="0"/>
              <a:t>UGARTE, </a:t>
            </a:r>
            <a:r>
              <a:rPr lang="es-ES" b="1" dirty="0"/>
              <a:t>pareciera que en los meses anteriores a la llegada a la pandemia, los robots fueran a colonizar fábricas, los automatismos iban a relegar al hombre de los trabajos industriales y que estuviésemos a las puertas de ver cómo desaparecían millones de puestos de trabajo </a:t>
            </a:r>
          </a:p>
        </p:txBody>
      </p:sp>
      <p:sp>
        <p:nvSpPr>
          <p:cNvPr id="5" name="CuadroTexto 4">
            <a:extLst>
              <a:ext uri="{FF2B5EF4-FFF2-40B4-BE49-F238E27FC236}">
                <a16:creationId xmlns="" xmlns:a16="http://schemas.microsoft.com/office/drawing/2014/main" id="{594A48E5-1B6F-47DF-A4D7-C77D52E2F380}"/>
              </a:ext>
            </a:extLst>
          </p:cNvPr>
          <p:cNvSpPr txBox="1"/>
          <p:nvPr/>
        </p:nvSpPr>
        <p:spPr>
          <a:xfrm>
            <a:off x="1602297" y="3614277"/>
            <a:ext cx="7285838" cy="1754326"/>
          </a:xfrm>
          <a:prstGeom prst="rect">
            <a:avLst/>
          </a:prstGeom>
          <a:noFill/>
        </p:spPr>
        <p:txBody>
          <a:bodyPr wrap="square">
            <a:spAutoFit/>
          </a:bodyPr>
          <a:lstStyle/>
          <a:p>
            <a:pPr algn="ctr"/>
            <a:r>
              <a:rPr lang="es-ES" b="1" dirty="0"/>
              <a:t>Otro tanto parece que iba a suceder con el teletrabajo  con la llegada de la pandemia. Según los datos del INE , en el año 2019 el teletrabajo apenas alcanzaba el 4,8% de la población laboral en España, durante los meses álgidos de la pandemia rondó el 16% y en la actualidad se encuentra aproximadamente en el 9% y ajustándose</a:t>
            </a:r>
          </a:p>
        </p:txBody>
      </p:sp>
      <p:sp>
        <p:nvSpPr>
          <p:cNvPr id="21" name="CuadroTexto 20">
            <a:extLst>
              <a:ext uri="{FF2B5EF4-FFF2-40B4-BE49-F238E27FC236}">
                <a16:creationId xmlns="" xmlns:a16="http://schemas.microsoft.com/office/drawing/2014/main" id="{30C002D2-F0A7-4B91-B171-6272B38BC3BE}"/>
              </a:ext>
            </a:extLst>
          </p:cNvPr>
          <p:cNvSpPr txBox="1"/>
          <p:nvPr/>
        </p:nvSpPr>
        <p:spPr>
          <a:xfrm>
            <a:off x="1803633" y="2449585"/>
            <a:ext cx="6732164" cy="1200329"/>
          </a:xfrm>
          <a:prstGeom prst="rect">
            <a:avLst/>
          </a:prstGeom>
          <a:noFill/>
        </p:spPr>
        <p:txBody>
          <a:bodyPr wrap="square">
            <a:spAutoFit/>
          </a:bodyPr>
          <a:lstStyle/>
          <a:p>
            <a:pPr algn="just"/>
            <a:r>
              <a:rPr lang="es-ES" sz="1200" dirty="0"/>
              <a:t>Cfr. UGARTE CATALDO, J, L., “Trabajo en empresas de plataforma: subordinación y más allá” Revista Chilena de Derecho Privado, n.º 35, diciembre 2020, pp. 17-49. Consultado el 9/11/2021 en </a:t>
            </a:r>
            <a:r>
              <a:rPr lang="es-ES" sz="1200" dirty="0">
                <a:hlinkClick r:id="rId2"/>
              </a:rPr>
              <a:t>https://</a:t>
            </a:r>
            <a:r>
              <a:rPr lang="es-ES" sz="1200" dirty="0" smtClean="0">
                <a:hlinkClick r:id="rId2"/>
              </a:rPr>
              <a:t>www.scielo.cl/scielo.php?script=sci_arttext&amp;pid=S0718-80722020000200017</a:t>
            </a:r>
            <a:endParaRPr lang="es-ES" sz="1200" dirty="0" smtClean="0"/>
          </a:p>
          <a:p>
            <a:pPr algn="just"/>
            <a:endParaRPr lang="es-ES" sz="1200" dirty="0"/>
          </a:p>
          <a:p>
            <a:endParaRPr lang="es-ES" sz="1200" dirty="0"/>
          </a:p>
        </p:txBody>
      </p:sp>
      <p:pic>
        <p:nvPicPr>
          <p:cNvPr id="17" name="Imagen 16">
            <a:extLst>
              <a:ext uri="{FF2B5EF4-FFF2-40B4-BE49-F238E27FC236}">
                <a16:creationId xmlns="" xmlns:a16="http://schemas.microsoft.com/office/drawing/2014/main" id="{30A2861E-46D5-4E50-B387-93BF87870212}"/>
              </a:ext>
            </a:extLst>
          </p:cNvPr>
          <p:cNvPicPr>
            <a:picLocks noChangeAspect="1"/>
          </p:cNvPicPr>
          <p:nvPr/>
        </p:nvPicPr>
        <p:blipFill>
          <a:blip r:embed="rId3"/>
          <a:stretch>
            <a:fillRect/>
          </a:stretch>
        </p:blipFill>
        <p:spPr>
          <a:xfrm>
            <a:off x="10994741" y="5875838"/>
            <a:ext cx="890093" cy="810838"/>
          </a:xfrm>
          <a:prstGeom prst="rect">
            <a:avLst/>
          </a:prstGeom>
        </p:spPr>
      </p:pic>
    </p:spTree>
    <p:extLst>
      <p:ext uri="{BB962C8B-B14F-4D97-AF65-F5344CB8AC3E}">
        <p14:creationId xmlns:p14="http://schemas.microsoft.com/office/powerpoint/2010/main" val="1103087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C83B7F2F-D5BA-46B6-9113-0375FD65CD97}"/>
              </a:ext>
            </a:extLst>
          </p:cNvPr>
          <p:cNvSpPr txBox="1"/>
          <p:nvPr/>
        </p:nvSpPr>
        <p:spPr>
          <a:xfrm>
            <a:off x="481141" y="1336996"/>
            <a:ext cx="6581163" cy="3970318"/>
          </a:xfrm>
          <a:prstGeom prst="rect">
            <a:avLst/>
          </a:prstGeom>
          <a:noFill/>
        </p:spPr>
        <p:txBody>
          <a:bodyPr wrap="square">
            <a:spAutoFit/>
          </a:bodyPr>
          <a:lstStyle/>
          <a:p>
            <a:pPr algn="ctr"/>
            <a:r>
              <a:rPr lang="es-ES" b="1" dirty="0"/>
              <a:t>Con relación al incipiente Metaverso , un neologismo ya de por si lleno de significado formado por el prefijo “meta”, que proviene del griego “más allá”, al que se le une “verso” como abreviatura de “universo”, para configurar la nueva denominación que Mark Zuckerberg, fundador y CEO de Facebook, ha conferido a su empresa la ya Meta </a:t>
            </a:r>
            <a:r>
              <a:rPr lang="es-ES" b="1" dirty="0" err="1"/>
              <a:t>Platforms</a:t>
            </a:r>
            <a:r>
              <a:rPr lang="es-ES" b="1" dirty="0"/>
              <a:t> Inc. (El 20 de octubre de 2021, el propio Mark Zuckerberg anunciaba el proyecto ) cabría preguntarse ¿Nos sitúa el Metaverso ante los albores de la Quinta revolución industrial? Lo cierto es que resulta un terreno ignoto que podría estar dominado por la “Singularidad Tecnológica”</a:t>
            </a:r>
          </a:p>
          <a:p>
            <a:pPr algn="ctr"/>
            <a:endParaRPr lang="es-ES" b="1" dirty="0"/>
          </a:p>
          <a:p>
            <a:pPr algn="ctr"/>
            <a:r>
              <a:rPr lang="es-ES" sz="1800" u="sng" dirty="0">
                <a:solidFill>
                  <a:srgbClr val="0000FF"/>
                </a:solidFill>
                <a:effectLst/>
                <a:latin typeface="Arial" panose="020B0604020202020204" pitchFamily="34" charset="0"/>
                <a:ea typeface="Calibri" panose="020F0502020204030204" pitchFamily="34" charset="0"/>
                <a:hlinkClick r:id="rId2"/>
              </a:rPr>
              <a:t>https://www.youtube.com/watch?v=uVEALvpoiMQ</a:t>
            </a:r>
            <a:endParaRPr lang="es-ES" b="1" dirty="0"/>
          </a:p>
        </p:txBody>
      </p:sp>
      <p:pic>
        <p:nvPicPr>
          <p:cNvPr id="7" name="Imagen 6">
            <a:extLst>
              <a:ext uri="{FF2B5EF4-FFF2-40B4-BE49-F238E27FC236}">
                <a16:creationId xmlns="" xmlns:a16="http://schemas.microsoft.com/office/drawing/2014/main" id="{D88B7595-A3AD-4D05-9FBC-7BDBB878777E}"/>
              </a:ext>
            </a:extLst>
          </p:cNvPr>
          <p:cNvPicPr>
            <a:picLocks noChangeAspect="1"/>
          </p:cNvPicPr>
          <p:nvPr/>
        </p:nvPicPr>
        <p:blipFill>
          <a:blip r:embed="rId3"/>
          <a:stretch>
            <a:fillRect/>
          </a:stretch>
        </p:blipFill>
        <p:spPr>
          <a:xfrm>
            <a:off x="7633983" y="666099"/>
            <a:ext cx="4244656" cy="2377007"/>
          </a:xfrm>
          <a:prstGeom prst="rect">
            <a:avLst/>
          </a:prstGeom>
        </p:spPr>
      </p:pic>
      <p:pic>
        <p:nvPicPr>
          <p:cNvPr id="8" name="Imagen 7">
            <a:extLst>
              <a:ext uri="{FF2B5EF4-FFF2-40B4-BE49-F238E27FC236}">
                <a16:creationId xmlns="" xmlns:a16="http://schemas.microsoft.com/office/drawing/2014/main" id="{D4DA4FEC-7A46-4D94-865B-A20EAAB236B4}"/>
              </a:ext>
            </a:extLst>
          </p:cNvPr>
          <p:cNvPicPr>
            <a:picLocks noChangeAspect="1"/>
          </p:cNvPicPr>
          <p:nvPr/>
        </p:nvPicPr>
        <p:blipFill>
          <a:blip r:embed="rId4"/>
          <a:stretch>
            <a:fillRect/>
          </a:stretch>
        </p:blipFill>
        <p:spPr>
          <a:xfrm>
            <a:off x="10701126" y="5724836"/>
            <a:ext cx="890093" cy="810838"/>
          </a:xfrm>
          <a:prstGeom prst="rect">
            <a:avLst/>
          </a:prstGeom>
        </p:spPr>
      </p:pic>
    </p:spTree>
    <p:extLst>
      <p:ext uri="{BB962C8B-B14F-4D97-AF65-F5344CB8AC3E}">
        <p14:creationId xmlns:p14="http://schemas.microsoft.com/office/powerpoint/2010/main" val="42682875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1D8AF0A1-F8EC-4BF6-BA3A-D9BE7028140B}"/>
              </a:ext>
            </a:extLst>
          </p:cNvPr>
          <p:cNvSpPr txBox="1"/>
          <p:nvPr/>
        </p:nvSpPr>
        <p:spPr>
          <a:xfrm>
            <a:off x="721453" y="1073791"/>
            <a:ext cx="8544187" cy="4401205"/>
          </a:xfrm>
          <a:prstGeom prst="rect">
            <a:avLst/>
          </a:prstGeom>
          <a:noFill/>
        </p:spPr>
        <p:txBody>
          <a:bodyPr wrap="square">
            <a:spAutoFit/>
          </a:bodyPr>
          <a:lstStyle/>
          <a:p>
            <a:pPr algn="ctr"/>
            <a:r>
              <a:rPr lang="es-ES" sz="2000" b="1" dirty="0"/>
              <a:t>"El metaverso será una extensión de nuestra propia vida, pero en Internet. Lo virtual dejará de ser únicamente auditivo y visual, y adquirirá el término clave de la realidad virtual: la presencia". Con estas palabras lo describe Laura Raya, directora de los postgrados en realidad virtual del Centro Universitario U-</a:t>
            </a:r>
            <a:r>
              <a:rPr lang="es-ES" sz="2000" b="1" dirty="0" err="1"/>
              <a:t>tad</a:t>
            </a:r>
            <a:r>
              <a:rPr lang="es-ES" sz="2000" b="1" dirty="0"/>
              <a:t>, quien continúa señalando: “un mundo virtual donde replicar las dinámicas sociales que hacemos en el mundo físico, pero en entornos adaptados, donde podamos movernos en un instante y a través de nuestros propios avatares personalizados. Un mundo abierto, donde cada uno elija quién quiere ser, con las facilidades que tiene lo virtual frente a lo presencial”.  Lo cierto es que tal y como señala RAYA, la clave radica en que "</a:t>
            </a:r>
            <a:r>
              <a:rPr lang="es-ES" sz="2000" b="1" u="sng" dirty="0"/>
              <a:t>No puede existir un metaverso sin un marco de ciudadanía digital que regule a los usuarios y les asegure una privacidad y una seguridad de sus datos"</a:t>
            </a:r>
          </a:p>
        </p:txBody>
      </p:sp>
      <p:pic>
        <p:nvPicPr>
          <p:cNvPr id="4" name="Imagen 3">
            <a:extLst>
              <a:ext uri="{FF2B5EF4-FFF2-40B4-BE49-F238E27FC236}">
                <a16:creationId xmlns="" xmlns:a16="http://schemas.microsoft.com/office/drawing/2014/main" id="{B715EA66-2D81-4BFA-BC66-4A04D245B418}"/>
              </a:ext>
            </a:extLst>
          </p:cNvPr>
          <p:cNvPicPr>
            <a:picLocks noChangeAspect="1"/>
          </p:cNvPicPr>
          <p:nvPr/>
        </p:nvPicPr>
        <p:blipFill>
          <a:blip r:embed="rId2"/>
          <a:stretch>
            <a:fillRect/>
          </a:stretch>
        </p:blipFill>
        <p:spPr>
          <a:xfrm>
            <a:off x="10868905" y="5817115"/>
            <a:ext cx="890093" cy="810838"/>
          </a:xfrm>
          <a:prstGeom prst="rect">
            <a:avLst/>
          </a:prstGeom>
        </p:spPr>
      </p:pic>
    </p:spTree>
    <p:extLst>
      <p:ext uri="{BB962C8B-B14F-4D97-AF65-F5344CB8AC3E}">
        <p14:creationId xmlns:p14="http://schemas.microsoft.com/office/powerpoint/2010/main" val="875159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0CFFD81D-D25C-4021-AFD0-55C3EC9FAC24}"/>
              </a:ext>
            </a:extLst>
          </p:cNvPr>
          <p:cNvSpPr txBox="1"/>
          <p:nvPr/>
        </p:nvSpPr>
        <p:spPr>
          <a:xfrm>
            <a:off x="1627464" y="1375794"/>
            <a:ext cx="7520730" cy="3693319"/>
          </a:xfrm>
          <a:prstGeom prst="rect">
            <a:avLst/>
          </a:prstGeom>
          <a:noFill/>
        </p:spPr>
        <p:txBody>
          <a:bodyPr wrap="square">
            <a:spAutoFit/>
          </a:bodyPr>
          <a:lstStyle/>
          <a:p>
            <a:pPr algn="just"/>
            <a:r>
              <a:rPr lang="es-ES" b="1" dirty="0"/>
              <a:t>De momento, para José Ángel Olivas, investigador de </a:t>
            </a:r>
            <a:r>
              <a:rPr lang="es-ES" b="1" dirty="0" err="1"/>
              <a:t>OBS</a:t>
            </a:r>
            <a:r>
              <a:rPr lang="es-ES" b="1" dirty="0"/>
              <a:t> Business School y profesor de la Universidad de Castilla-La Mancha: </a:t>
            </a:r>
          </a:p>
          <a:p>
            <a:pPr algn="just"/>
            <a:endParaRPr lang="es-ES" b="1" dirty="0"/>
          </a:p>
          <a:p>
            <a:pPr algn="just"/>
            <a:r>
              <a:rPr lang="es-ES" b="1" dirty="0"/>
              <a:t>En la década de los 60 y 70 los padres de la inteligencia artificial decían que en 15 años los robots iban a hacer todo y no ha sido el caso. Con el metaverso ocurrirá algo parecido. Gradualmente se tenderá a algo así, pero estamos muy lejos porque hay determinados componentes que tienen que mejorar mucho. Si queremos hacer una videoconferencia en el metaverso necesitaremos, por lo pronto, un nivel de comunicación mucho más alto, un </a:t>
            </a:r>
            <a:r>
              <a:rPr lang="es-ES" b="1" dirty="0" err="1"/>
              <a:t>5G</a:t>
            </a:r>
            <a:r>
              <a:rPr lang="es-ES" b="1" dirty="0"/>
              <a:t> o </a:t>
            </a:r>
            <a:r>
              <a:rPr lang="es-ES" b="1" dirty="0" err="1"/>
              <a:t>6G</a:t>
            </a:r>
            <a:r>
              <a:rPr lang="es-ES" b="1" dirty="0"/>
              <a:t> que falta tiempo para lograr. </a:t>
            </a:r>
            <a:r>
              <a:rPr lang="es-ES" b="1" u="sng" dirty="0"/>
              <a:t>Creo que de momento metaverso se limitará a los ámbitos técnico-científicos, laborales y de ocio.</a:t>
            </a:r>
          </a:p>
        </p:txBody>
      </p:sp>
      <p:pic>
        <p:nvPicPr>
          <p:cNvPr id="4" name="Imagen 3">
            <a:extLst>
              <a:ext uri="{FF2B5EF4-FFF2-40B4-BE49-F238E27FC236}">
                <a16:creationId xmlns="" xmlns:a16="http://schemas.microsoft.com/office/drawing/2014/main" id="{B6258961-E3F0-4B9D-83AF-6A1E667D1E51}"/>
              </a:ext>
            </a:extLst>
          </p:cNvPr>
          <p:cNvPicPr>
            <a:picLocks noChangeAspect="1"/>
          </p:cNvPicPr>
          <p:nvPr/>
        </p:nvPicPr>
        <p:blipFill>
          <a:blip r:embed="rId2"/>
          <a:stretch>
            <a:fillRect/>
          </a:stretch>
        </p:blipFill>
        <p:spPr>
          <a:xfrm>
            <a:off x="10910851" y="5758392"/>
            <a:ext cx="890093" cy="810838"/>
          </a:xfrm>
          <a:prstGeom prst="rect">
            <a:avLst/>
          </a:prstGeom>
        </p:spPr>
      </p:pic>
    </p:spTree>
    <p:extLst>
      <p:ext uri="{BB962C8B-B14F-4D97-AF65-F5344CB8AC3E}">
        <p14:creationId xmlns:p14="http://schemas.microsoft.com/office/powerpoint/2010/main" val="12767610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F6E83A6D-F4F0-4486-ACEE-E73C357F0E3E}"/>
              </a:ext>
            </a:extLst>
          </p:cNvPr>
          <p:cNvSpPr txBox="1"/>
          <p:nvPr/>
        </p:nvSpPr>
        <p:spPr>
          <a:xfrm>
            <a:off x="1015068" y="1501629"/>
            <a:ext cx="7923401" cy="923330"/>
          </a:xfrm>
          <a:prstGeom prst="rect">
            <a:avLst/>
          </a:prstGeom>
          <a:noFill/>
        </p:spPr>
        <p:txBody>
          <a:bodyPr wrap="square">
            <a:spAutoFit/>
          </a:bodyPr>
          <a:lstStyle/>
          <a:p>
            <a:pPr algn="ctr"/>
            <a:r>
              <a:rPr lang="es-ES" b="1" dirty="0"/>
              <a:t>Hacia un mundo virtual del trabajo a través de avatares. La protección del transhumanismo y los derechos de ciudadanía del trabajador </a:t>
            </a:r>
            <a:r>
              <a:rPr lang="es-ES" b="1" dirty="0" err="1"/>
              <a:t>ciborizado</a:t>
            </a:r>
            <a:r>
              <a:rPr lang="es-ES" b="1" dirty="0"/>
              <a:t> en los albores de la 5ª revolución industrial.</a:t>
            </a:r>
          </a:p>
        </p:txBody>
      </p:sp>
      <p:pic>
        <p:nvPicPr>
          <p:cNvPr id="4" name="Imagen 3">
            <a:extLst>
              <a:ext uri="{FF2B5EF4-FFF2-40B4-BE49-F238E27FC236}">
                <a16:creationId xmlns="" xmlns:a16="http://schemas.microsoft.com/office/drawing/2014/main" id="{CF4AF2A3-62BE-4321-87AA-933BED2309B3}"/>
              </a:ext>
            </a:extLst>
          </p:cNvPr>
          <p:cNvPicPr>
            <a:picLocks noChangeAspect="1"/>
          </p:cNvPicPr>
          <p:nvPr/>
        </p:nvPicPr>
        <p:blipFill>
          <a:blip r:embed="rId2"/>
          <a:stretch>
            <a:fillRect/>
          </a:stretch>
        </p:blipFill>
        <p:spPr>
          <a:xfrm>
            <a:off x="1795244" y="2720995"/>
            <a:ext cx="6256177" cy="3277045"/>
          </a:xfrm>
          <a:prstGeom prst="rect">
            <a:avLst/>
          </a:prstGeom>
        </p:spPr>
      </p:pic>
      <p:pic>
        <p:nvPicPr>
          <p:cNvPr id="5" name="Imagen 4">
            <a:extLst>
              <a:ext uri="{FF2B5EF4-FFF2-40B4-BE49-F238E27FC236}">
                <a16:creationId xmlns="" xmlns:a16="http://schemas.microsoft.com/office/drawing/2014/main" id="{C6E2D08B-E951-4DE9-9A91-0F0BBA50AB32}"/>
              </a:ext>
            </a:extLst>
          </p:cNvPr>
          <p:cNvPicPr>
            <a:picLocks noChangeAspect="1"/>
          </p:cNvPicPr>
          <p:nvPr/>
        </p:nvPicPr>
        <p:blipFill>
          <a:blip r:embed="rId3"/>
          <a:stretch>
            <a:fillRect/>
          </a:stretch>
        </p:blipFill>
        <p:spPr>
          <a:xfrm>
            <a:off x="10894072" y="5716447"/>
            <a:ext cx="890093" cy="810838"/>
          </a:xfrm>
          <a:prstGeom prst="rect">
            <a:avLst/>
          </a:prstGeom>
        </p:spPr>
      </p:pic>
    </p:spTree>
    <p:extLst>
      <p:ext uri="{BB962C8B-B14F-4D97-AF65-F5344CB8AC3E}">
        <p14:creationId xmlns:p14="http://schemas.microsoft.com/office/powerpoint/2010/main" val="2289559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B3B3CA1A-F12D-4990-A139-D5379DCC1EAA}"/>
              </a:ext>
            </a:extLst>
          </p:cNvPr>
          <p:cNvSpPr txBox="1"/>
          <p:nvPr/>
        </p:nvSpPr>
        <p:spPr>
          <a:xfrm>
            <a:off x="981512" y="713065"/>
            <a:ext cx="8166682" cy="3416320"/>
          </a:xfrm>
          <a:prstGeom prst="rect">
            <a:avLst/>
          </a:prstGeom>
          <a:noFill/>
        </p:spPr>
        <p:txBody>
          <a:bodyPr wrap="square">
            <a:spAutoFit/>
          </a:bodyPr>
          <a:lstStyle/>
          <a:p>
            <a:pPr algn="ctr"/>
            <a:r>
              <a:rPr lang="es-ES" b="1" dirty="0"/>
              <a:t>Neil Harbisson  el primer ciborg o transhumano reconocido oficialmente por un gobierno (el británico) como tal, señala: "Creo que el ser humano está destinado a convertirse en ciborg, ese será el próximo paso. Llevamos siglos usando la tecnología como una herramienta y el siguiente escalón es que pase a ser parte de nuestro cuerpo“</a:t>
            </a:r>
          </a:p>
          <a:p>
            <a:pPr algn="ctr"/>
            <a:endParaRPr lang="es-ES" b="1" dirty="0"/>
          </a:p>
          <a:p>
            <a:pPr algn="ctr"/>
            <a:r>
              <a:rPr lang="es-ES" sz="1800" u="sng" dirty="0">
                <a:solidFill>
                  <a:srgbClr val="0000FF"/>
                </a:solidFill>
                <a:effectLst/>
                <a:latin typeface="Arial" panose="020B0604020202020204" pitchFamily="34" charset="0"/>
                <a:ea typeface="Calibri" panose="020F0502020204030204" pitchFamily="34" charset="0"/>
                <a:hlinkClick r:id="rId2"/>
              </a:rPr>
              <a:t>https://www.ted.com/talks/neil_harbisson_i_listen_to_color?language=es</a:t>
            </a:r>
            <a:r>
              <a:rPr lang="es-ES" sz="1800" dirty="0">
                <a:effectLst/>
                <a:latin typeface="Arial" panose="020B0604020202020204" pitchFamily="34" charset="0"/>
                <a:ea typeface="Calibri" panose="020F0502020204030204" pitchFamily="34" charset="0"/>
              </a:rPr>
              <a:t>  o, </a:t>
            </a:r>
          </a:p>
          <a:p>
            <a:pPr algn="ctr"/>
            <a:endParaRPr lang="es-ES" u="sng" dirty="0">
              <a:solidFill>
                <a:srgbClr val="0000FF"/>
              </a:solidFill>
              <a:latin typeface="Arial" panose="020B0604020202020204" pitchFamily="34" charset="0"/>
              <a:ea typeface="Calibri" panose="020F0502020204030204" pitchFamily="34" charset="0"/>
              <a:hlinkClick r:id="rId3"/>
            </a:endParaRPr>
          </a:p>
          <a:p>
            <a:pPr algn="ctr"/>
            <a:r>
              <a:rPr lang="es-ES" sz="1800" u="sng" dirty="0">
                <a:solidFill>
                  <a:srgbClr val="0000FF"/>
                </a:solidFill>
                <a:effectLst/>
                <a:latin typeface="Arial" panose="020B0604020202020204" pitchFamily="34" charset="0"/>
                <a:ea typeface="Calibri" panose="020F0502020204030204" pitchFamily="34" charset="0"/>
                <a:hlinkClick r:id="rId3"/>
              </a:rPr>
              <a:t>https://www.youtube.com/watch?v=VV4eIrz0MNI</a:t>
            </a:r>
            <a:endParaRPr lang="es-ES" b="1" dirty="0"/>
          </a:p>
          <a:p>
            <a:pPr algn="ctr"/>
            <a:endParaRPr lang="es-ES" b="1" dirty="0"/>
          </a:p>
          <a:p>
            <a:pPr algn="ctr"/>
            <a:endParaRPr lang="es-ES" b="1" dirty="0"/>
          </a:p>
          <a:p>
            <a:pPr algn="ctr"/>
            <a:endParaRPr lang="es-ES" b="1" dirty="0"/>
          </a:p>
        </p:txBody>
      </p:sp>
      <p:sp>
        <p:nvSpPr>
          <p:cNvPr id="7" name="CuadroTexto 6">
            <a:extLst>
              <a:ext uri="{FF2B5EF4-FFF2-40B4-BE49-F238E27FC236}">
                <a16:creationId xmlns="" xmlns:a16="http://schemas.microsoft.com/office/drawing/2014/main" id="{E9D267A0-86A9-4B45-B499-73C898FAA741}"/>
              </a:ext>
            </a:extLst>
          </p:cNvPr>
          <p:cNvSpPr txBox="1"/>
          <p:nvPr/>
        </p:nvSpPr>
        <p:spPr>
          <a:xfrm>
            <a:off x="2015455" y="3723955"/>
            <a:ext cx="6098796" cy="2585323"/>
          </a:xfrm>
          <a:prstGeom prst="rect">
            <a:avLst/>
          </a:prstGeom>
          <a:noFill/>
        </p:spPr>
        <p:txBody>
          <a:bodyPr wrap="square">
            <a:spAutoFit/>
          </a:bodyPr>
          <a:lstStyle/>
          <a:p>
            <a:pPr algn="ctr"/>
            <a:r>
              <a:rPr lang="es-ES" b="1" dirty="0"/>
              <a:t>En este sentido se expresa la Resolución del Parlamento Europeo, de 12 de febrero de 2019, sobre una política industrial global europea en materia de inteligencia artificial y robótica, cuando señala: “(…) una inteligencia artificial (IA) y una robótica transparente y que integren consideraciones éticas tienen el potencial necesario para enriquecer nuestras vidas y consolidar nuestras capacidades, tanto en el plano individual como para el bien común”</a:t>
            </a:r>
          </a:p>
        </p:txBody>
      </p:sp>
      <p:pic>
        <p:nvPicPr>
          <p:cNvPr id="8" name="Imagen 7">
            <a:extLst>
              <a:ext uri="{FF2B5EF4-FFF2-40B4-BE49-F238E27FC236}">
                <a16:creationId xmlns="" xmlns:a16="http://schemas.microsoft.com/office/drawing/2014/main" id="{0AB86F9A-3019-4E08-9E96-2B5636D65A28}"/>
              </a:ext>
            </a:extLst>
          </p:cNvPr>
          <p:cNvPicPr>
            <a:picLocks noChangeAspect="1"/>
          </p:cNvPicPr>
          <p:nvPr/>
        </p:nvPicPr>
        <p:blipFill>
          <a:blip r:embed="rId4"/>
          <a:stretch>
            <a:fillRect/>
          </a:stretch>
        </p:blipFill>
        <p:spPr>
          <a:xfrm>
            <a:off x="10868905" y="5766781"/>
            <a:ext cx="890093" cy="810838"/>
          </a:xfrm>
          <a:prstGeom prst="rect">
            <a:avLst/>
          </a:prstGeom>
        </p:spPr>
      </p:pic>
    </p:spTree>
    <p:extLst>
      <p:ext uri="{BB962C8B-B14F-4D97-AF65-F5344CB8AC3E}">
        <p14:creationId xmlns:p14="http://schemas.microsoft.com/office/powerpoint/2010/main" val="1560016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Marcador de contenido 23">
            <a:extLst>
              <a:ext uri="{FF2B5EF4-FFF2-40B4-BE49-F238E27FC236}">
                <a16:creationId xmlns="" xmlns:a16="http://schemas.microsoft.com/office/drawing/2014/main" id="{862C41EA-0865-4B5D-9BFF-5F65451D492B}"/>
              </a:ext>
            </a:extLst>
          </p:cNvPr>
          <p:cNvPicPr>
            <a:picLocks noGrp="1" noChangeAspect="1"/>
          </p:cNvPicPr>
          <p:nvPr>
            <p:ph idx="1"/>
          </p:nvPr>
        </p:nvPicPr>
        <p:blipFill>
          <a:blip r:embed="rId2"/>
          <a:stretch>
            <a:fillRect/>
          </a:stretch>
        </p:blipFill>
        <p:spPr>
          <a:xfrm>
            <a:off x="822393" y="1288473"/>
            <a:ext cx="7563665" cy="4925291"/>
          </a:xfrm>
          <a:prstGeom prst="rect">
            <a:avLst/>
          </a:prstGeom>
        </p:spPr>
      </p:pic>
      <p:pic>
        <p:nvPicPr>
          <p:cNvPr id="5" name="Imagen 4">
            <a:extLst>
              <a:ext uri="{FF2B5EF4-FFF2-40B4-BE49-F238E27FC236}">
                <a16:creationId xmlns="" xmlns:a16="http://schemas.microsoft.com/office/drawing/2014/main" id="{E3765008-3746-4116-BA5E-92C4E3DB564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103108" y="5857716"/>
            <a:ext cx="895350" cy="809625"/>
          </a:xfrm>
          <a:prstGeom prst="rect">
            <a:avLst/>
          </a:prstGeom>
          <a:noFill/>
        </p:spPr>
      </p:pic>
      <mc:AlternateContent xmlns:mc="http://schemas.openxmlformats.org/markup-compatibility/2006" xmlns:p14="http://schemas.microsoft.com/office/powerpoint/2010/main">
        <mc:Choice Requires="p14">
          <p:contentPart p14:bwMode="auto" r:id="rId4">
            <p14:nvContentPartPr>
              <p14:cNvPr id="9" name="Entrada de lápiz 8">
                <a:extLst>
                  <a:ext uri="{FF2B5EF4-FFF2-40B4-BE49-F238E27FC236}">
                    <a16:creationId xmlns="" xmlns:a16="http://schemas.microsoft.com/office/drawing/2014/main" id="{4F4C0343-955B-4887-82F4-AD4C0363735B}"/>
                  </a:ext>
                </a:extLst>
              </p14:cNvPr>
              <p14:cNvContentPartPr/>
              <p14:nvPr/>
            </p14:nvContentPartPr>
            <p14:xfrm>
              <a:off x="1811920" y="3238147"/>
              <a:ext cx="360" cy="8640"/>
            </p14:xfrm>
          </p:contentPart>
        </mc:Choice>
        <mc:Fallback xmlns="">
          <p:pic>
            <p:nvPicPr>
              <p:cNvPr id="9" name="Entrada de lápiz 8">
                <a:extLst>
                  <a:ext uri="{FF2B5EF4-FFF2-40B4-BE49-F238E27FC236}">
                    <a16:creationId xmlns:a16="http://schemas.microsoft.com/office/drawing/2014/main" id="{4F4C0343-955B-4887-82F4-AD4C0363735B}"/>
                  </a:ext>
                </a:extLst>
              </p:cNvPr>
              <p:cNvPicPr/>
              <p:nvPr/>
            </p:nvPicPr>
            <p:blipFill>
              <a:blip r:embed="rId5"/>
              <a:stretch>
                <a:fillRect/>
              </a:stretch>
            </p:blipFill>
            <p:spPr>
              <a:xfrm>
                <a:off x="1807600" y="3233827"/>
                <a:ext cx="9000" cy="172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Entrada de lápiz 9">
                <a:extLst>
                  <a:ext uri="{FF2B5EF4-FFF2-40B4-BE49-F238E27FC236}">
                    <a16:creationId xmlns="" xmlns:a16="http://schemas.microsoft.com/office/drawing/2014/main" id="{0507D001-C7F4-442A-993F-2BDCB87A0630}"/>
                  </a:ext>
                </a:extLst>
              </p14:cNvPr>
              <p14:cNvContentPartPr/>
              <p14:nvPr/>
            </p14:nvContentPartPr>
            <p14:xfrm>
              <a:off x="2701120" y="2533627"/>
              <a:ext cx="360" cy="360"/>
            </p14:xfrm>
          </p:contentPart>
        </mc:Choice>
        <mc:Fallback xmlns="">
          <p:pic>
            <p:nvPicPr>
              <p:cNvPr id="10" name="Entrada de lápiz 9">
                <a:extLst>
                  <a:ext uri="{FF2B5EF4-FFF2-40B4-BE49-F238E27FC236}">
                    <a16:creationId xmlns:a16="http://schemas.microsoft.com/office/drawing/2014/main" id="{0507D001-C7F4-442A-993F-2BDCB87A0630}"/>
                  </a:ext>
                </a:extLst>
              </p:cNvPr>
              <p:cNvPicPr/>
              <p:nvPr/>
            </p:nvPicPr>
            <p:blipFill>
              <a:blip r:embed="rId7"/>
              <a:stretch>
                <a:fillRect/>
              </a:stretch>
            </p:blipFill>
            <p:spPr>
              <a:xfrm>
                <a:off x="2696800" y="252930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Entrada de lápiz 10">
                <a:extLst>
                  <a:ext uri="{FF2B5EF4-FFF2-40B4-BE49-F238E27FC236}">
                    <a16:creationId xmlns="" xmlns:a16="http://schemas.microsoft.com/office/drawing/2014/main" id="{B94A264F-94E0-4521-B36F-18F14C225DB2}"/>
                  </a:ext>
                </a:extLst>
              </p14:cNvPr>
              <p14:cNvContentPartPr/>
              <p14:nvPr/>
            </p14:nvContentPartPr>
            <p14:xfrm>
              <a:off x="1661080" y="2541907"/>
              <a:ext cx="360" cy="360"/>
            </p14:xfrm>
          </p:contentPart>
        </mc:Choice>
        <mc:Fallback xmlns="">
          <p:pic>
            <p:nvPicPr>
              <p:cNvPr id="11" name="Entrada de lápiz 10">
                <a:extLst>
                  <a:ext uri="{FF2B5EF4-FFF2-40B4-BE49-F238E27FC236}">
                    <a16:creationId xmlns:a16="http://schemas.microsoft.com/office/drawing/2014/main" id="{B94A264F-94E0-4521-B36F-18F14C225DB2}"/>
                  </a:ext>
                </a:extLst>
              </p:cNvPr>
              <p:cNvPicPr/>
              <p:nvPr/>
            </p:nvPicPr>
            <p:blipFill>
              <a:blip r:embed="rId7"/>
              <a:stretch>
                <a:fillRect/>
              </a:stretch>
            </p:blipFill>
            <p:spPr>
              <a:xfrm>
                <a:off x="1656760" y="2537587"/>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9" name="Entrada de lápiz 18">
                <a:extLst>
                  <a:ext uri="{FF2B5EF4-FFF2-40B4-BE49-F238E27FC236}">
                    <a16:creationId xmlns="" xmlns:a16="http://schemas.microsoft.com/office/drawing/2014/main" id="{184DAB48-FE9E-40B2-AD16-64F01A8C0A73}"/>
                  </a:ext>
                </a:extLst>
              </p14:cNvPr>
              <p14:cNvContentPartPr/>
              <p14:nvPr/>
            </p14:nvContentPartPr>
            <p14:xfrm>
              <a:off x="8036680" y="4882267"/>
              <a:ext cx="33840" cy="118080"/>
            </p14:xfrm>
          </p:contentPart>
        </mc:Choice>
        <mc:Fallback xmlns="">
          <p:pic>
            <p:nvPicPr>
              <p:cNvPr id="19" name="Entrada de lápiz 18">
                <a:extLst>
                  <a:ext uri="{FF2B5EF4-FFF2-40B4-BE49-F238E27FC236}">
                    <a16:creationId xmlns:a16="http://schemas.microsoft.com/office/drawing/2014/main" id="{184DAB48-FE9E-40B2-AD16-64F01A8C0A73}"/>
                  </a:ext>
                </a:extLst>
              </p:cNvPr>
              <p:cNvPicPr/>
              <p:nvPr/>
            </p:nvPicPr>
            <p:blipFill>
              <a:blip r:embed="rId10"/>
              <a:stretch>
                <a:fillRect/>
              </a:stretch>
            </p:blipFill>
            <p:spPr>
              <a:xfrm>
                <a:off x="8032360" y="4877947"/>
                <a:ext cx="42480" cy="126720"/>
              </a:xfrm>
              <a:prstGeom prst="rect">
                <a:avLst/>
              </a:prstGeom>
            </p:spPr>
          </p:pic>
        </mc:Fallback>
      </mc:AlternateContent>
      <p:sp>
        <p:nvSpPr>
          <p:cNvPr id="2" name="CuadroTexto 1"/>
          <p:cNvSpPr txBox="1"/>
          <p:nvPr/>
        </p:nvSpPr>
        <p:spPr>
          <a:xfrm>
            <a:off x="2625167" y="346024"/>
            <a:ext cx="5445353" cy="646331"/>
          </a:xfrm>
          <a:prstGeom prst="rect">
            <a:avLst/>
          </a:prstGeom>
          <a:noFill/>
        </p:spPr>
        <p:txBody>
          <a:bodyPr wrap="square" rtlCol="0">
            <a:spAutoFit/>
          </a:bodyPr>
          <a:lstStyle/>
          <a:p>
            <a:pPr algn="ctr"/>
            <a:r>
              <a:rPr lang="es-ES" b="1" dirty="0"/>
              <a:t>HITOS TECNOLÓGICOS QUE CAMBIARON EL TRABAJO Y SU PROTECCIÓN</a:t>
            </a:r>
          </a:p>
        </p:txBody>
      </p:sp>
      <p:sp>
        <p:nvSpPr>
          <p:cNvPr id="12" name="CuadroTexto 11">
            <a:extLst>
              <a:ext uri="{FF2B5EF4-FFF2-40B4-BE49-F238E27FC236}">
                <a16:creationId xmlns="" xmlns:a16="http://schemas.microsoft.com/office/drawing/2014/main" id="{22069B46-D0DC-4F43-A810-B281E21CFAF3}"/>
              </a:ext>
            </a:extLst>
          </p:cNvPr>
          <p:cNvSpPr txBox="1"/>
          <p:nvPr/>
        </p:nvSpPr>
        <p:spPr>
          <a:xfrm>
            <a:off x="1082540" y="6213764"/>
            <a:ext cx="5661166" cy="369332"/>
          </a:xfrm>
          <a:prstGeom prst="rect">
            <a:avLst/>
          </a:prstGeom>
          <a:noFill/>
        </p:spPr>
        <p:txBody>
          <a:bodyPr wrap="square">
            <a:spAutoFit/>
          </a:bodyPr>
          <a:lstStyle/>
          <a:p>
            <a:r>
              <a:rPr lang="es-ES" sz="1100" dirty="0"/>
              <a:t>Fuente: Manuel Guerrero, La Quinta Revolución Industrial</a:t>
            </a:r>
            <a:r>
              <a:rPr lang="es-ES" dirty="0"/>
              <a:t>.</a:t>
            </a:r>
          </a:p>
        </p:txBody>
      </p:sp>
    </p:spTree>
    <p:extLst>
      <p:ext uri="{BB962C8B-B14F-4D97-AF65-F5344CB8AC3E}">
        <p14:creationId xmlns:p14="http://schemas.microsoft.com/office/powerpoint/2010/main" val="22470662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9483ABE2-BEF3-4D38-9EDD-D08A5CBD36AE}"/>
              </a:ext>
            </a:extLst>
          </p:cNvPr>
          <p:cNvSpPr txBox="1"/>
          <p:nvPr/>
        </p:nvSpPr>
        <p:spPr>
          <a:xfrm>
            <a:off x="1073791" y="1266737"/>
            <a:ext cx="7881456" cy="1754326"/>
          </a:xfrm>
          <a:prstGeom prst="rect">
            <a:avLst/>
          </a:prstGeom>
          <a:noFill/>
        </p:spPr>
        <p:txBody>
          <a:bodyPr wrap="square">
            <a:spAutoFit/>
          </a:bodyPr>
          <a:lstStyle/>
          <a:p>
            <a:pPr algn="ctr"/>
            <a:r>
              <a:rPr lang="es-ES" b="1" dirty="0"/>
              <a:t>El filósofo Nick </a:t>
            </a:r>
            <a:r>
              <a:rPr lang="es-ES" b="1" dirty="0" err="1"/>
              <a:t>Bostrom</a:t>
            </a:r>
            <a:r>
              <a:rPr lang="es-ES" b="1" dirty="0"/>
              <a:t> ha definido este transhumanismo como “un movimiento cultural, intelectual y científico que afirma el deber moral de mejorar las capacidades físicas y cognitivas de la especie humana, y de aplicar al hombre las nuevas tecnologías a fin de que se puedan eliminar los aspectos no deseados y no necesarios de la condición humana</a:t>
            </a:r>
          </a:p>
        </p:txBody>
      </p:sp>
      <p:pic>
        <p:nvPicPr>
          <p:cNvPr id="4" name="Imagen 3">
            <a:extLst>
              <a:ext uri="{FF2B5EF4-FFF2-40B4-BE49-F238E27FC236}">
                <a16:creationId xmlns="" xmlns:a16="http://schemas.microsoft.com/office/drawing/2014/main" id="{DDFD6731-03EB-47BE-B076-440EBA799A8E}"/>
              </a:ext>
            </a:extLst>
          </p:cNvPr>
          <p:cNvPicPr>
            <a:picLocks noChangeAspect="1"/>
          </p:cNvPicPr>
          <p:nvPr/>
        </p:nvPicPr>
        <p:blipFill>
          <a:blip r:embed="rId2"/>
          <a:stretch>
            <a:fillRect/>
          </a:stretch>
        </p:blipFill>
        <p:spPr>
          <a:xfrm>
            <a:off x="1073791" y="3836938"/>
            <a:ext cx="4821574" cy="2316860"/>
          </a:xfrm>
          <a:prstGeom prst="rect">
            <a:avLst/>
          </a:prstGeom>
        </p:spPr>
      </p:pic>
      <p:pic>
        <p:nvPicPr>
          <p:cNvPr id="5" name="Imagen 4">
            <a:extLst>
              <a:ext uri="{FF2B5EF4-FFF2-40B4-BE49-F238E27FC236}">
                <a16:creationId xmlns="" xmlns:a16="http://schemas.microsoft.com/office/drawing/2014/main" id="{D31DFE63-FF1E-44E5-AB65-ECCBBD62E45A}"/>
              </a:ext>
            </a:extLst>
          </p:cNvPr>
          <p:cNvPicPr>
            <a:picLocks noChangeAspect="1"/>
          </p:cNvPicPr>
          <p:nvPr/>
        </p:nvPicPr>
        <p:blipFill>
          <a:blip r:embed="rId3"/>
          <a:stretch>
            <a:fillRect/>
          </a:stretch>
        </p:blipFill>
        <p:spPr>
          <a:xfrm>
            <a:off x="6096000" y="2927185"/>
            <a:ext cx="2951527" cy="2210796"/>
          </a:xfrm>
          <a:prstGeom prst="rect">
            <a:avLst/>
          </a:prstGeom>
        </p:spPr>
      </p:pic>
      <p:pic>
        <p:nvPicPr>
          <p:cNvPr id="6" name="Imagen 5">
            <a:extLst>
              <a:ext uri="{FF2B5EF4-FFF2-40B4-BE49-F238E27FC236}">
                <a16:creationId xmlns="" xmlns:a16="http://schemas.microsoft.com/office/drawing/2014/main" id="{31C192C9-ED4E-4E6B-BB7F-F3312060E9E7}"/>
              </a:ext>
            </a:extLst>
          </p:cNvPr>
          <p:cNvPicPr>
            <a:picLocks noChangeAspect="1"/>
          </p:cNvPicPr>
          <p:nvPr/>
        </p:nvPicPr>
        <p:blipFill>
          <a:blip r:embed="rId4"/>
          <a:stretch>
            <a:fillRect/>
          </a:stretch>
        </p:blipFill>
        <p:spPr>
          <a:xfrm>
            <a:off x="10927629" y="5859060"/>
            <a:ext cx="890093" cy="810838"/>
          </a:xfrm>
          <a:prstGeom prst="rect">
            <a:avLst/>
          </a:prstGeom>
        </p:spPr>
      </p:pic>
    </p:spTree>
    <p:extLst>
      <p:ext uri="{BB962C8B-B14F-4D97-AF65-F5344CB8AC3E}">
        <p14:creationId xmlns:p14="http://schemas.microsoft.com/office/powerpoint/2010/main" val="32566107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DA2E13D7-19D3-4398-936A-EFD6E7EE87A7}"/>
              </a:ext>
            </a:extLst>
          </p:cNvPr>
          <p:cNvSpPr txBox="1"/>
          <p:nvPr/>
        </p:nvSpPr>
        <p:spPr>
          <a:xfrm>
            <a:off x="1057162" y="952672"/>
            <a:ext cx="7923401" cy="2031325"/>
          </a:xfrm>
          <a:prstGeom prst="rect">
            <a:avLst/>
          </a:prstGeom>
          <a:noFill/>
        </p:spPr>
        <p:txBody>
          <a:bodyPr wrap="square">
            <a:spAutoFit/>
          </a:bodyPr>
          <a:lstStyle/>
          <a:p>
            <a:pPr algn="ctr"/>
            <a:r>
              <a:rPr lang="es-ES" b="1" dirty="0"/>
              <a:t>La diferencia entre una y otra “revolución” se encuentra en la fusión de tres magnitudes, la física, la digital y la biológica. Fusión en la que se produce la colaboración entre la tecnología (IA, </a:t>
            </a:r>
            <a:r>
              <a:rPr lang="es-ES" b="1" dirty="0" err="1"/>
              <a:t>TICs</a:t>
            </a:r>
            <a:r>
              <a:rPr lang="es-ES" b="1" dirty="0"/>
              <a:t>, IoT)  y los seres humanos, “</a:t>
            </a:r>
            <a:r>
              <a:rPr lang="es-ES" b="1" dirty="0" err="1"/>
              <a:t>Phygital</a:t>
            </a:r>
            <a:r>
              <a:rPr lang="es-ES" b="1" dirty="0"/>
              <a:t>”, acrónimo de </a:t>
            </a:r>
            <a:r>
              <a:rPr lang="es-ES" b="1" dirty="0" err="1"/>
              <a:t>Physical</a:t>
            </a:r>
            <a:r>
              <a:rPr lang="es-ES" b="1" dirty="0"/>
              <a:t> + digital,  que no la sustitución del ser humano, como se decía con la robotización, es algo que viene a romper las barreras hasta ahora existente entre el hombre y la máquina , es decir, el transhumanismo</a:t>
            </a:r>
          </a:p>
        </p:txBody>
      </p:sp>
      <p:pic>
        <p:nvPicPr>
          <p:cNvPr id="4" name="Imagen 3">
            <a:extLst>
              <a:ext uri="{FF2B5EF4-FFF2-40B4-BE49-F238E27FC236}">
                <a16:creationId xmlns="" xmlns:a16="http://schemas.microsoft.com/office/drawing/2014/main" id="{572411E3-3879-47BB-A970-51548254FFAA}"/>
              </a:ext>
            </a:extLst>
          </p:cNvPr>
          <p:cNvPicPr>
            <a:picLocks noChangeAspect="1"/>
          </p:cNvPicPr>
          <p:nvPr/>
        </p:nvPicPr>
        <p:blipFill>
          <a:blip r:embed="rId2"/>
          <a:stretch>
            <a:fillRect/>
          </a:stretch>
        </p:blipFill>
        <p:spPr>
          <a:xfrm>
            <a:off x="2969249" y="3883193"/>
            <a:ext cx="3981481" cy="2660313"/>
          </a:xfrm>
          <a:prstGeom prst="rect">
            <a:avLst/>
          </a:prstGeom>
        </p:spPr>
      </p:pic>
      <p:pic>
        <p:nvPicPr>
          <p:cNvPr id="2" name="Imagen 1"/>
          <p:cNvPicPr>
            <a:picLocks noChangeAspect="1"/>
          </p:cNvPicPr>
          <p:nvPr/>
        </p:nvPicPr>
        <p:blipFill>
          <a:blip r:embed="rId3"/>
          <a:stretch>
            <a:fillRect/>
          </a:stretch>
        </p:blipFill>
        <p:spPr>
          <a:xfrm>
            <a:off x="10890218" y="5849159"/>
            <a:ext cx="890093" cy="810838"/>
          </a:xfrm>
          <a:prstGeom prst="rect">
            <a:avLst/>
          </a:prstGeom>
        </p:spPr>
      </p:pic>
    </p:spTree>
    <p:extLst>
      <p:ext uri="{BB962C8B-B14F-4D97-AF65-F5344CB8AC3E}">
        <p14:creationId xmlns:p14="http://schemas.microsoft.com/office/powerpoint/2010/main" val="2639678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s-ES" dirty="0">
                <a:solidFill>
                  <a:schemeClr val="tx1"/>
                </a:solidFill>
              </a:rPr>
              <a:t>La dignidad como Derecho Fundamental y elemento fundante de los DDFF.</a:t>
            </a:r>
            <a:br>
              <a:rPr lang="es-ES" dirty="0">
                <a:solidFill>
                  <a:schemeClr val="tx1"/>
                </a:solidFill>
              </a:rPr>
            </a:br>
            <a:endParaRPr lang="es-ES" dirty="0">
              <a:solidFill>
                <a:schemeClr val="tx1"/>
              </a:solidFill>
            </a:endParaRPr>
          </a:p>
        </p:txBody>
      </p:sp>
      <p:sp>
        <p:nvSpPr>
          <p:cNvPr id="3" name="Marcador de contenido 2"/>
          <p:cNvSpPr>
            <a:spLocks noGrp="1"/>
          </p:cNvSpPr>
          <p:nvPr>
            <p:ph idx="1"/>
          </p:nvPr>
        </p:nvSpPr>
        <p:spPr>
          <a:xfrm>
            <a:off x="677334" y="1930400"/>
            <a:ext cx="8596668" cy="4532745"/>
          </a:xfrm>
        </p:spPr>
        <p:txBody>
          <a:bodyPr>
            <a:normAutofit lnSpcReduction="10000"/>
          </a:bodyPr>
          <a:lstStyle/>
          <a:p>
            <a:pPr marL="0" indent="0" algn="ctr">
              <a:buNone/>
            </a:pPr>
            <a:r>
              <a:rPr lang="es-ES" sz="2000" dirty="0">
                <a:solidFill>
                  <a:schemeClr val="tx1"/>
                </a:solidFill>
              </a:rPr>
              <a:t>	</a:t>
            </a:r>
            <a:r>
              <a:rPr lang="es-ES" sz="2000" u="sng" dirty="0">
                <a:solidFill>
                  <a:schemeClr val="tx1"/>
                </a:solidFill>
              </a:rPr>
              <a:t>LA DIGNIDAD HUMANA ES INVIOLABLE Y DEBE SER PROTEGIDA</a:t>
            </a:r>
          </a:p>
          <a:p>
            <a:pPr algn="just"/>
            <a:r>
              <a:rPr lang="es-ES" sz="2000" dirty="0">
                <a:solidFill>
                  <a:schemeClr val="tx1"/>
                </a:solidFill>
              </a:rPr>
              <a:t>La dignidad de la persona humana no sólo es en sí un derecho fundamental, sino que </a:t>
            </a:r>
            <a:r>
              <a:rPr lang="es-ES" sz="2000" b="1" u="sng" dirty="0">
                <a:solidFill>
                  <a:schemeClr val="tx1"/>
                </a:solidFill>
              </a:rPr>
              <a:t>constituye la base misma de los derechos fundamentales.</a:t>
            </a:r>
            <a:r>
              <a:rPr lang="es-ES" sz="2000" dirty="0">
                <a:solidFill>
                  <a:schemeClr val="tx1"/>
                </a:solidFill>
              </a:rPr>
              <a:t> La Declaración Universal de Derechos Humanos de 1948 consagra la dignidad humana en su Preámbulo: `…Considerando que la libertad, la justicia y la paz en el mundo tienen por base el reconocimiento de la dignidad intrínseca y de los derechos iguales e inalienables de todos los miembros de la familia humana.` En su sentencia del 9 de octubre de 2001 en el asunto C-377/98, Países Bajos contra Parlamento Europeo y Consejo, Rec. 2001, p. I-7079, apartados 70 a 77, el Tribunal de Justicia confirmó que el derecho fundamental a la dignidad humana forma parte del Derecho de la Unión.</a:t>
            </a:r>
          </a:p>
          <a:p>
            <a:pPr marL="0" indent="0" algn="just">
              <a:buNone/>
            </a:pPr>
            <a:r>
              <a:rPr lang="es-ES" sz="2000" dirty="0">
                <a:solidFill>
                  <a:schemeClr val="tx1"/>
                </a:solidFill>
              </a:rPr>
              <a:t>     </a:t>
            </a:r>
            <a:r>
              <a:rPr lang="es-ES" sz="1200" dirty="0">
                <a:solidFill>
                  <a:schemeClr val="tx1"/>
                </a:solidFill>
              </a:rPr>
              <a:t>Carta de los Derechos Fundamentales de la Unión Europea. Diario Oficial de la Unión Europea C 303/17 - 14.12.2007</a:t>
            </a:r>
          </a:p>
          <a:p>
            <a:pPr algn="just"/>
            <a:endParaRPr lang="es-ES" sz="1200" dirty="0">
              <a:solidFill>
                <a:schemeClr val="tx1"/>
              </a:solidFill>
            </a:endParaRPr>
          </a:p>
        </p:txBody>
      </p:sp>
      <p:pic>
        <p:nvPicPr>
          <p:cNvPr id="4" name="Imagen 3"/>
          <p:cNvPicPr>
            <a:picLocks noChangeAspect="1"/>
          </p:cNvPicPr>
          <p:nvPr/>
        </p:nvPicPr>
        <p:blipFill>
          <a:blip r:embed="rId2"/>
          <a:stretch>
            <a:fillRect/>
          </a:stretch>
        </p:blipFill>
        <p:spPr>
          <a:xfrm>
            <a:off x="10939926" y="5839343"/>
            <a:ext cx="890093" cy="810838"/>
          </a:xfrm>
          <a:prstGeom prst="rect">
            <a:avLst/>
          </a:prstGeom>
        </p:spPr>
      </p:pic>
    </p:spTree>
    <p:extLst>
      <p:ext uri="{BB962C8B-B14F-4D97-AF65-F5344CB8AC3E}">
        <p14:creationId xmlns:p14="http://schemas.microsoft.com/office/powerpoint/2010/main" val="25596832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s-ES" dirty="0">
                <a:solidFill>
                  <a:schemeClr val="tx1"/>
                </a:solidFill>
              </a:rPr>
              <a:t>Así por ejemplo, al profesor von </a:t>
            </a:r>
            <a:r>
              <a:rPr lang="es-ES" dirty="0" err="1">
                <a:solidFill>
                  <a:schemeClr val="tx1"/>
                </a:solidFill>
              </a:rPr>
              <a:t>Münch</a:t>
            </a:r>
            <a:r>
              <a:rPr lang="es-ES" dirty="0">
                <a:solidFill>
                  <a:schemeClr val="tx1"/>
                </a:solidFill>
              </a:rPr>
              <a:t> le resulta interesante, desde una perspectiva dogmática, considerar que en todos y cada uno de los derechos fundamentales se manifiesta lo que él denomina un "núcleo de existencia humana" derivado precisamente de la noción de dignidad.</a:t>
            </a:r>
            <a:br>
              <a:rPr lang="es-ES" dirty="0">
                <a:solidFill>
                  <a:schemeClr val="tx1"/>
                </a:solidFill>
              </a:rPr>
            </a:br>
            <a:r>
              <a:rPr lang="es-ES" dirty="0">
                <a:solidFill>
                  <a:schemeClr val="tx1"/>
                </a:solidFill>
              </a:rPr>
              <a:t/>
            </a:r>
            <a:br>
              <a:rPr lang="es-ES" dirty="0">
                <a:solidFill>
                  <a:schemeClr val="tx1"/>
                </a:solidFill>
              </a:rPr>
            </a:br>
            <a:r>
              <a:rPr lang="es-ES" sz="2200" dirty="0">
                <a:solidFill>
                  <a:schemeClr val="tx1"/>
                </a:solidFill>
              </a:rPr>
              <a:t>Cfr. Von </a:t>
            </a:r>
            <a:r>
              <a:rPr lang="es-ES" sz="2200" dirty="0" err="1">
                <a:solidFill>
                  <a:schemeClr val="tx1"/>
                </a:solidFill>
              </a:rPr>
              <a:t>Münch</a:t>
            </a:r>
            <a:r>
              <a:rPr lang="es-ES" sz="2200" dirty="0">
                <a:solidFill>
                  <a:schemeClr val="tx1"/>
                </a:solidFill>
              </a:rPr>
              <a:t>, "La dignidad del hombre en el derecho constitucional", </a:t>
            </a:r>
            <a:r>
              <a:rPr lang="es-ES" sz="2200" dirty="0" err="1">
                <a:solidFill>
                  <a:schemeClr val="tx1"/>
                </a:solidFill>
              </a:rPr>
              <a:t>REDC</a:t>
            </a:r>
            <a:r>
              <a:rPr lang="es-ES" sz="2200" dirty="0">
                <a:solidFill>
                  <a:schemeClr val="tx1"/>
                </a:solidFill>
              </a:rPr>
              <a:t>, núm. 5, 1982, pp. 13, 14 y 15.</a:t>
            </a:r>
          </a:p>
        </p:txBody>
      </p:sp>
      <p:pic>
        <p:nvPicPr>
          <p:cNvPr id="6" name="Imagen 5"/>
          <p:cNvPicPr>
            <a:picLocks noChangeAspect="1"/>
          </p:cNvPicPr>
          <p:nvPr/>
        </p:nvPicPr>
        <p:blipFill>
          <a:blip r:embed="rId2"/>
          <a:stretch>
            <a:fillRect/>
          </a:stretch>
        </p:blipFill>
        <p:spPr>
          <a:xfrm>
            <a:off x="11033444" y="5849908"/>
            <a:ext cx="890093" cy="810838"/>
          </a:xfrm>
          <a:prstGeom prst="rect">
            <a:avLst/>
          </a:prstGeom>
        </p:spPr>
      </p:pic>
    </p:spTree>
    <p:extLst>
      <p:ext uri="{BB962C8B-B14F-4D97-AF65-F5344CB8AC3E}">
        <p14:creationId xmlns:p14="http://schemas.microsoft.com/office/powerpoint/2010/main" val="250186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A8ED79A9-C57A-4739-B596-61A9919A2367}"/>
              </a:ext>
            </a:extLst>
          </p:cNvPr>
          <p:cNvSpPr txBox="1"/>
          <p:nvPr/>
        </p:nvSpPr>
        <p:spPr>
          <a:xfrm>
            <a:off x="838899" y="1048624"/>
            <a:ext cx="8317684" cy="5262979"/>
          </a:xfrm>
          <a:prstGeom prst="rect">
            <a:avLst/>
          </a:prstGeom>
          <a:noFill/>
        </p:spPr>
        <p:txBody>
          <a:bodyPr wrap="square">
            <a:spAutoFit/>
          </a:bodyPr>
          <a:lstStyle/>
          <a:p>
            <a:pPr algn="ctr"/>
            <a:r>
              <a:rPr lang="es-ES" sz="2400" b="1" u="sng" dirty="0" smtClean="0"/>
              <a:t>Dignidad laboral y </a:t>
            </a:r>
            <a:r>
              <a:rPr lang="es-ES" sz="2400" b="1" u="sng" dirty="0" err="1" smtClean="0"/>
              <a:t>DDFF</a:t>
            </a:r>
            <a:r>
              <a:rPr lang="es-ES" sz="2400" b="1" u="sng" dirty="0" smtClean="0"/>
              <a:t> como barrera ante el nuevo mercantilismo digital</a:t>
            </a:r>
          </a:p>
          <a:p>
            <a:pPr algn="just"/>
            <a:endParaRPr lang="es-ES" dirty="0"/>
          </a:p>
          <a:p>
            <a:pPr algn="just"/>
            <a:r>
              <a:rPr lang="es-ES" dirty="0" smtClean="0"/>
              <a:t>Es </a:t>
            </a:r>
            <a:r>
              <a:rPr lang="es-ES" dirty="0"/>
              <a:t>requisito inexcusable </a:t>
            </a:r>
            <a:r>
              <a:rPr lang="es-ES" b="1" u="sng" dirty="0"/>
              <a:t>una noción clara y fuerte de dignidad y por ende, de ciudadanía laboral</a:t>
            </a:r>
            <a:r>
              <a:rPr lang="es-ES" dirty="0"/>
              <a:t>, a través de </a:t>
            </a:r>
            <a:r>
              <a:rPr lang="es-ES" b="1" u="sng" dirty="0"/>
              <a:t>los DDFF específicos, como herramienta de reequilibrio</a:t>
            </a:r>
            <a:r>
              <a:rPr lang="es-ES" dirty="0"/>
              <a:t> para los trabajadores al objeto de propiciar la “Recuperación de aspectos económicos y sociales de la misma [ciudadanía laboral] —es decir a través de la consecución de la igualdad sustancial, no formal— que solo podía realizarse a través de los colectivos, de la acción de las organizaciones representativas de los trabajadores. El constitucionalismo industrial tiene ese sesgo, la generación de instituciones de contrapoder colectivo. Este es el principio fundante de la democracia industrial, de la democracia colectiva” </a:t>
            </a:r>
          </a:p>
          <a:p>
            <a:pPr algn="just"/>
            <a:endParaRPr lang="es-ES" dirty="0"/>
          </a:p>
          <a:p>
            <a:pPr algn="just"/>
            <a:r>
              <a:rPr lang="es-ES" dirty="0"/>
              <a:t>BAYLOS GRAU, A., Derecho del Trabajo: un modelo para armar, Madrid, Trotta, 1997, p. 96. </a:t>
            </a:r>
          </a:p>
          <a:p>
            <a:endParaRPr lang="es-ES" dirty="0"/>
          </a:p>
          <a:p>
            <a:r>
              <a:rPr lang="es-ES" b="1" u="sng" dirty="0"/>
              <a:t>Y de los DDFF inespecíficos, con la dignidad laboral como límite ante este nuevo Taylorismo digital.</a:t>
            </a:r>
          </a:p>
        </p:txBody>
      </p:sp>
      <p:pic>
        <p:nvPicPr>
          <p:cNvPr id="2" name="Imagen 1"/>
          <p:cNvPicPr>
            <a:picLocks noChangeAspect="1"/>
          </p:cNvPicPr>
          <p:nvPr/>
        </p:nvPicPr>
        <p:blipFill>
          <a:blip r:embed="rId2"/>
          <a:stretch>
            <a:fillRect/>
          </a:stretch>
        </p:blipFill>
        <p:spPr>
          <a:xfrm>
            <a:off x="10906693" y="5783257"/>
            <a:ext cx="890093" cy="810838"/>
          </a:xfrm>
          <a:prstGeom prst="rect">
            <a:avLst/>
          </a:prstGeom>
        </p:spPr>
      </p:pic>
    </p:spTree>
    <p:extLst>
      <p:ext uri="{BB962C8B-B14F-4D97-AF65-F5344CB8AC3E}">
        <p14:creationId xmlns:p14="http://schemas.microsoft.com/office/powerpoint/2010/main" val="41417397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1D74B504-8692-403C-8A18-E87D51279802}"/>
              </a:ext>
            </a:extLst>
          </p:cNvPr>
          <p:cNvPicPr>
            <a:picLocks noChangeAspect="1"/>
          </p:cNvPicPr>
          <p:nvPr/>
        </p:nvPicPr>
        <p:blipFill>
          <a:blip r:embed="rId2"/>
          <a:stretch>
            <a:fillRect/>
          </a:stretch>
        </p:blipFill>
        <p:spPr>
          <a:xfrm>
            <a:off x="436228" y="2203093"/>
            <a:ext cx="3989871" cy="2616383"/>
          </a:xfrm>
          <a:prstGeom prst="rect">
            <a:avLst/>
          </a:prstGeom>
        </p:spPr>
      </p:pic>
      <p:sp>
        <p:nvSpPr>
          <p:cNvPr id="4" name="CuadroTexto 3">
            <a:extLst>
              <a:ext uri="{FF2B5EF4-FFF2-40B4-BE49-F238E27FC236}">
                <a16:creationId xmlns="" xmlns:a16="http://schemas.microsoft.com/office/drawing/2014/main" id="{0C3DC848-F6F7-47C4-853F-9D4BE1CCDA47}"/>
              </a:ext>
            </a:extLst>
          </p:cNvPr>
          <p:cNvSpPr txBox="1"/>
          <p:nvPr/>
        </p:nvSpPr>
        <p:spPr>
          <a:xfrm>
            <a:off x="1089700" y="128561"/>
            <a:ext cx="6098796" cy="2031325"/>
          </a:xfrm>
          <a:prstGeom prst="rect">
            <a:avLst/>
          </a:prstGeom>
          <a:noFill/>
        </p:spPr>
        <p:txBody>
          <a:bodyPr wrap="square">
            <a:spAutoFit/>
          </a:bodyPr>
          <a:lstStyle/>
          <a:p>
            <a:pPr algn="ctr"/>
            <a:r>
              <a:rPr lang="es-ES" dirty="0"/>
              <a:t>“</a:t>
            </a:r>
            <a:r>
              <a:rPr lang="es-ES" b="1" dirty="0"/>
              <a:t>JUSTICIA SOCIAL: DERECHO DEL TRABAJO E IGUALDAD”</a:t>
            </a:r>
          </a:p>
          <a:p>
            <a:pPr algn="ctr"/>
            <a:r>
              <a:rPr lang="es-ES" b="1" dirty="0" err="1"/>
              <a:t>SOJOURNER</a:t>
            </a:r>
            <a:r>
              <a:rPr lang="es-ES" b="1" dirty="0"/>
              <a:t> </a:t>
            </a:r>
            <a:r>
              <a:rPr lang="es-ES" b="1" dirty="0" err="1"/>
              <a:t>TRUTH</a:t>
            </a:r>
            <a:endParaRPr lang="es-ES" b="1" dirty="0"/>
          </a:p>
          <a:p>
            <a:pPr algn="ctr"/>
            <a:r>
              <a:rPr lang="es-ES" dirty="0"/>
              <a:t>1797-1883 </a:t>
            </a:r>
          </a:p>
          <a:p>
            <a:pPr algn="ctr"/>
            <a:r>
              <a:rPr lang="es-ES" dirty="0"/>
              <a:t>En inglés, "</a:t>
            </a:r>
            <a:r>
              <a:rPr lang="es-ES" dirty="0" err="1"/>
              <a:t>Sojourner</a:t>
            </a:r>
            <a:r>
              <a:rPr lang="es-ES" dirty="0"/>
              <a:t>" (del verbo "to </a:t>
            </a:r>
            <a:r>
              <a:rPr lang="es-ES" dirty="0" err="1"/>
              <a:t>sojourn</a:t>
            </a:r>
            <a:r>
              <a:rPr lang="es-ES" dirty="0"/>
              <a:t>") tiene varias traducciones al castellano: "la que </a:t>
            </a:r>
            <a:r>
              <a:rPr lang="es-ES" dirty="0" smtClean="0"/>
              <a:t>permanece</a:t>
            </a:r>
            <a:r>
              <a:rPr lang="es-ES" dirty="0"/>
              <a:t>", "peregrina" o "mora". Y "</a:t>
            </a:r>
            <a:r>
              <a:rPr lang="es-ES" dirty="0" err="1"/>
              <a:t>truth</a:t>
            </a:r>
            <a:r>
              <a:rPr lang="es-ES" dirty="0"/>
              <a:t>" significa "verdad".</a:t>
            </a:r>
          </a:p>
        </p:txBody>
      </p:sp>
      <p:sp>
        <p:nvSpPr>
          <p:cNvPr id="6" name="CuadroTexto 5">
            <a:extLst>
              <a:ext uri="{FF2B5EF4-FFF2-40B4-BE49-F238E27FC236}">
                <a16:creationId xmlns="" xmlns:a16="http://schemas.microsoft.com/office/drawing/2014/main" id="{872D3D34-531E-442E-AD1F-09AB1BACB6DD}"/>
              </a:ext>
            </a:extLst>
          </p:cNvPr>
          <p:cNvSpPr txBox="1"/>
          <p:nvPr/>
        </p:nvSpPr>
        <p:spPr>
          <a:xfrm>
            <a:off x="4426099" y="2203093"/>
            <a:ext cx="6385420" cy="3139321"/>
          </a:xfrm>
          <a:prstGeom prst="rect">
            <a:avLst/>
          </a:prstGeom>
          <a:noFill/>
        </p:spPr>
        <p:txBody>
          <a:bodyPr wrap="square">
            <a:spAutoFit/>
          </a:bodyPr>
          <a:lstStyle/>
          <a:p>
            <a:r>
              <a:rPr lang="es-ES" sz="1000" dirty="0"/>
              <a:t>					</a:t>
            </a:r>
            <a:r>
              <a:rPr lang="es-ES" dirty="0" err="1"/>
              <a:t>Ain´t</a:t>
            </a:r>
            <a:r>
              <a:rPr lang="es-ES" dirty="0"/>
              <a:t> I a </a:t>
            </a:r>
            <a:r>
              <a:rPr lang="es-ES" dirty="0" err="1"/>
              <a:t>woman</a:t>
            </a:r>
            <a:r>
              <a:rPr lang="es-ES" dirty="0"/>
              <a:t>?  </a:t>
            </a:r>
          </a:p>
          <a:p>
            <a:pPr algn="ctr"/>
            <a:r>
              <a:rPr lang="es-ES" dirty="0"/>
              <a:t>…And</a:t>
            </a:r>
          </a:p>
          <a:p>
            <a:pPr algn="ctr"/>
            <a:r>
              <a:rPr lang="es-ES" dirty="0" err="1"/>
              <a:t>I´m</a:t>
            </a:r>
            <a:r>
              <a:rPr lang="es-ES" dirty="0"/>
              <a:t> </a:t>
            </a:r>
            <a:r>
              <a:rPr lang="es-ES" dirty="0" err="1"/>
              <a:t>your</a:t>
            </a:r>
            <a:r>
              <a:rPr lang="es-ES" dirty="0"/>
              <a:t> </a:t>
            </a:r>
            <a:r>
              <a:rPr lang="es-ES" dirty="0" err="1"/>
              <a:t>sister</a:t>
            </a:r>
            <a:r>
              <a:rPr lang="es-ES" dirty="0"/>
              <a:t>?</a:t>
            </a:r>
          </a:p>
          <a:p>
            <a:pPr algn="ctr"/>
            <a:r>
              <a:rPr lang="es-ES" dirty="0"/>
              <a:t>¿Acaso no soy una mujer </a:t>
            </a:r>
          </a:p>
          <a:p>
            <a:pPr algn="ctr"/>
            <a:r>
              <a:rPr lang="es-ES" dirty="0"/>
              <a:t>…y</a:t>
            </a:r>
          </a:p>
          <a:p>
            <a:pPr algn="ctr"/>
            <a:r>
              <a:rPr lang="es-ES" dirty="0"/>
              <a:t>soy tu hermana?</a:t>
            </a:r>
          </a:p>
          <a:p>
            <a:pPr algn="ctr"/>
            <a:endParaRPr lang="es-ES" dirty="0"/>
          </a:p>
          <a:p>
            <a:pPr algn="ctr"/>
            <a:r>
              <a:rPr lang="es-ES" dirty="0"/>
              <a:t>“Si es indecente que las mujeres estén allí, entonces tampoco es decente para los hombres”</a:t>
            </a:r>
          </a:p>
          <a:p>
            <a:pPr algn="ctr"/>
            <a:endParaRPr lang="es-ES" dirty="0"/>
          </a:p>
          <a:p>
            <a:pPr algn="ctr"/>
            <a:endParaRPr lang="es-ES" dirty="0"/>
          </a:p>
        </p:txBody>
      </p:sp>
      <p:sp>
        <p:nvSpPr>
          <p:cNvPr id="9" name="CuadroTexto 8">
            <a:extLst>
              <a:ext uri="{FF2B5EF4-FFF2-40B4-BE49-F238E27FC236}">
                <a16:creationId xmlns="" xmlns:a16="http://schemas.microsoft.com/office/drawing/2014/main" id="{557F2598-F912-488B-8066-D7EB1F08DAFB}"/>
              </a:ext>
            </a:extLst>
          </p:cNvPr>
          <p:cNvSpPr txBox="1"/>
          <p:nvPr/>
        </p:nvSpPr>
        <p:spPr>
          <a:xfrm>
            <a:off x="436228" y="4849315"/>
            <a:ext cx="6098796" cy="230832"/>
          </a:xfrm>
          <a:prstGeom prst="rect">
            <a:avLst/>
          </a:prstGeom>
          <a:noFill/>
        </p:spPr>
        <p:txBody>
          <a:bodyPr wrap="square">
            <a:spAutoFit/>
          </a:bodyPr>
          <a:lstStyle/>
          <a:p>
            <a:r>
              <a:rPr lang="es-ES" sz="900" dirty="0"/>
              <a:t>LIBRARY OF </a:t>
            </a:r>
            <a:r>
              <a:rPr lang="es-ES" sz="900" dirty="0" err="1"/>
              <a:t>CONGRESS</a:t>
            </a:r>
            <a:r>
              <a:rPr lang="es-ES" sz="900" dirty="0"/>
              <a:t> (USA)</a:t>
            </a:r>
          </a:p>
        </p:txBody>
      </p:sp>
      <p:sp>
        <p:nvSpPr>
          <p:cNvPr id="11" name="CuadroTexto 10">
            <a:extLst>
              <a:ext uri="{FF2B5EF4-FFF2-40B4-BE49-F238E27FC236}">
                <a16:creationId xmlns="" xmlns:a16="http://schemas.microsoft.com/office/drawing/2014/main" id="{141AEDBE-FC0C-4A6C-90A8-CB74E4EC200F}"/>
              </a:ext>
            </a:extLst>
          </p:cNvPr>
          <p:cNvSpPr txBox="1"/>
          <p:nvPr/>
        </p:nvSpPr>
        <p:spPr>
          <a:xfrm>
            <a:off x="272641" y="5166560"/>
            <a:ext cx="6098796" cy="1200329"/>
          </a:xfrm>
          <a:prstGeom prst="rect">
            <a:avLst/>
          </a:prstGeom>
          <a:noFill/>
        </p:spPr>
        <p:txBody>
          <a:bodyPr wrap="square">
            <a:spAutoFit/>
          </a:bodyPr>
          <a:lstStyle/>
          <a:p>
            <a:pPr algn="ctr"/>
            <a:r>
              <a:rPr lang="es-ES" dirty="0"/>
              <a:t>“Lo único que podía hacer la mujer negra, doblemente esclavizada, era sufrir, luchar y guardar silencio” </a:t>
            </a:r>
          </a:p>
          <a:p>
            <a:pPr algn="ctr"/>
            <a:r>
              <a:rPr lang="es-ES" dirty="0"/>
              <a:t>Anna Cooper Congreso Mundial de Mujeres Representantes de 1893</a:t>
            </a:r>
          </a:p>
        </p:txBody>
      </p:sp>
      <p:pic>
        <p:nvPicPr>
          <p:cNvPr id="12" name="Imagen 11">
            <a:extLst>
              <a:ext uri="{FF2B5EF4-FFF2-40B4-BE49-F238E27FC236}">
                <a16:creationId xmlns="" xmlns:a16="http://schemas.microsoft.com/office/drawing/2014/main" id="{972299C1-20BB-45B9-BF96-064D9D829A19}"/>
              </a:ext>
            </a:extLst>
          </p:cNvPr>
          <p:cNvPicPr>
            <a:picLocks noChangeAspect="1"/>
          </p:cNvPicPr>
          <p:nvPr/>
        </p:nvPicPr>
        <p:blipFill>
          <a:blip r:embed="rId3"/>
          <a:stretch>
            <a:fillRect/>
          </a:stretch>
        </p:blipFill>
        <p:spPr>
          <a:xfrm>
            <a:off x="6811860" y="5285585"/>
            <a:ext cx="1224793" cy="1224793"/>
          </a:xfrm>
          <a:prstGeom prst="rect">
            <a:avLst/>
          </a:prstGeom>
        </p:spPr>
      </p:pic>
      <p:pic>
        <p:nvPicPr>
          <p:cNvPr id="13" name="Imagen 12">
            <a:extLst>
              <a:ext uri="{FF2B5EF4-FFF2-40B4-BE49-F238E27FC236}">
                <a16:creationId xmlns="" xmlns:a16="http://schemas.microsoft.com/office/drawing/2014/main" id="{88FFE58B-270F-4144-BED3-89E37951D88E}"/>
              </a:ext>
            </a:extLst>
          </p:cNvPr>
          <p:cNvPicPr>
            <a:picLocks noChangeAspect="1"/>
          </p:cNvPicPr>
          <p:nvPr/>
        </p:nvPicPr>
        <p:blipFill>
          <a:blip r:embed="rId4"/>
          <a:stretch>
            <a:fillRect/>
          </a:stretch>
        </p:blipFill>
        <p:spPr>
          <a:xfrm>
            <a:off x="8281966" y="735171"/>
            <a:ext cx="1200328" cy="1200328"/>
          </a:xfrm>
          <a:prstGeom prst="rect">
            <a:avLst/>
          </a:prstGeom>
        </p:spPr>
      </p:pic>
      <p:pic>
        <p:nvPicPr>
          <p:cNvPr id="14" name="Imagen 13">
            <a:extLst>
              <a:ext uri="{FF2B5EF4-FFF2-40B4-BE49-F238E27FC236}">
                <a16:creationId xmlns="" xmlns:a16="http://schemas.microsoft.com/office/drawing/2014/main" id="{04F6F6EE-1B05-4975-87B4-F1B9C0215C15}"/>
              </a:ext>
            </a:extLst>
          </p:cNvPr>
          <p:cNvPicPr>
            <a:picLocks noChangeAspect="1"/>
          </p:cNvPicPr>
          <p:nvPr/>
        </p:nvPicPr>
        <p:blipFill>
          <a:blip r:embed="rId5"/>
          <a:stretch>
            <a:fillRect/>
          </a:stretch>
        </p:blipFill>
        <p:spPr>
          <a:xfrm>
            <a:off x="4815281" y="2287415"/>
            <a:ext cx="1141585" cy="1141585"/>
          </a:xfrm>
          <a:prstGeom prst="rect">
            <a:avLst/>
          </a:prstGeom>
        </p:spPr>
      </p:pic>
      <p:pic>
        <p:nvPicPr>
          <p:cNvPr id="15" name="Imagen 14">
            <a:extLst>
              <a:ext uri="{FF2B5EF4-FFF2-40B4-BE49-F238E27FC236}">
                <a16:creationId xmlns="" xmlns:a16="http://schemas.microsoft.com/office/drawing/2014/main" id="{C23691D8-A0B4-459A-AD6E-BAEB63B6F804}"/>
              </a:ext>
            </a:extLst>
          </p:cNvPr>
          <p:cNvPicPr>
            <a:picLocks noChangeAspect="1"/>
          </p:cNvPicPr>
          <p:nvPr/>
        </p:nvPicPr>
        <p:blipFill>
          <a:blip r:embed="rId6"/>
          <a:stretch>
            <a:fillRect/>
          </a:stretch>
        </p:blipFill>
        <p:spPr>
          <a:xfrm>
            <a:off x="10984525" y="5961470"/>
            <a:ext cx="890093" cy="810838"/>
          </a:xfrm>
          <a:prstGeom prst="rect">
            <a:avLst/>
          </a:prstGeom>
        </p:spPr>
      </p:pic>
    </p:spTree>
    <p:extLst>
      <p:ext uri="{BB962C8B-B14F-4D97-AF65-F5344CB8AC3E}">
        <p14:creationId xmlns:p14="http://schemas.microsoft.com/office/powerpoint/2010/main" val="16437371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68C0E71F-7DF1-44BF-A46E-21AE76D881FB}"/>
              </a:ext>
            </a:extLst>
          </p:cNvPr>
          <p:cNvPicPr>
            <a:picLocks noChangeAspect="1"/>
          </p:cNvPicPr>
          <p:nvPr/>
        </p:nvPicPr>
        <p:blipFill>
          <a:blip r:embed="rId2"/>
          <a:stretch>
            <a:fillRect/>
          </a:stretch>
        </p:blipFill>
        <p:spPr>
          <a:xfrm>
            <a:off x="1518407" y="497314"/>
            <a:ext cx="5809285" cy="6448749"/>
          </a:xfrm>
          <a:prstGeom prst="rect">
            <a:avLst/>
          </a:prstGeom>
        </p:spPr>
      </p:pic>
      <p:pic>
        <p:nvPicPr>
          <p:cNvPr id="4" name="Imagen 3">
            <a:extLst>
              <a:ext uri="{FF2B5EF4-FFF2-40B4-BE49-F238E27FC236}">
                <a16:creationId xmlns="" xmlns:a16="http://schemas.microsoft.com/office/drawing/2014/main" id="{83377F9B-B18C-479A-A88C-7B9DA94D5076}"/>
              </a:ext>
            </a:extLst>
          </p:cNvPr>
          <p:cNvPicPr>
            <a:picLocks noChangeAspect="1"/>
          </p:cNvPicPr>
          <p:nvPr/>
        </p:nvPicPr>
        <p:blipFill>
          <a:blip r:embed="rId3"/>
          <a:stretch>
            <a:fillRect/>
          </a:stretch>
        </p:blipFill>
        <p:spPr>
          <a:xfrm>
            <a:off x="10910850" y="5733225"/>
            <a:ext cx="890093" cy="810838"/>
          </a:xfrm>
          <a:prstGeom prst="rect">
            <a:avLst/>
          </a:prstGeom>
        </p:spPr>
      </p:pic>
    </p:spTree>
    <p:extLst>
      <p:ext uri="{BB962C8B-B14F-4D97-AF65-F5344CB8AC3E}">
        <p14:creationId xmlns:p14="http://schemas.microsoft.com/office/powerpoint/2010/main" val="458305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EE83F135-0B6D-4BC9-8F6E-061FABF64BCB}"/>
              </a:ext>
            </a:extLst>
          </p:cNvPr>
          <p:cNvSpPr txBox="1"/>
          <p:nvPr/>
        </p:nvSpPr>
        <p:spPr>
          <a:xfrm>
            <a:off x="981980" y="269356"/>
            <a:ext cx="8116348" cy="3609514"/>
          </a:xfrm>
          <a:prstGeom prst="rect">
            <a:avLst/>
          </a:prstGeom>
          <a:noFill/>
        </p:spPr>
        <p:txBody>
          <a:bodyPr wrap="square">
            <a:spAutoFit/>
          </a:bodyPr>
          <a:lstStyle/>
          <a:p>
            <a:pPr algn="ctr">
              <a:lnSpc>
                <a:spcPct val="107000"/>
              </a:lnSpc>
              <a:spcAft>
                <a:spcPts val="800"/>
              </a:spcAft>
            </a:pPr>
            <a:r>
              <a:rPr lang="es-ES" sz="1800" b="1" dirty="0">
                <a:effectLst/>
                <a:latin typeface="Arial" panose="020B0604020202020204" pitchFamily="34" charset="0"/>
                <a:ea typeface="Calibri" panose="020F0502020204030204" pitchFamily="34" charset="0"/>
                <a:cs typeface="Times New Roman" panose="02020603050405020304" pitchFamily="18" charset="0"/>
              </a:rPr>
              <a:t>“Yo no puedo enseñaros nada, sólo puedo ayudaros a buscar el conocimiento que hay dentro de vosotros mismos, lo cual es mucho mejor que traspasaros mi poca sabiduría”</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S" sz="1800" b="1" dirty="0">
                <a:effectLst/>
                <a:latin typeface="Arial" panose="020B0604020202020204" pitchFamily="34" charset="0"/>
                <a:ea typeface="Calibri" panose="020F0502020204030204" pitchFamily="34" charset="0"/>
                <a:cs typeface="Times New Roman" panose="02020603050405020304" pitchFamily="18" charset="0"/>
              </a:rPr>
              <a:t>Atribuido a </a:t>
            </a:r>
            <a:r>
              <a:rPr lang="es-ES" sz="1800" b="1" dirty="0" smtClean="0">
                <a:effectLst/>
                <a:latin typeface="Arial" panose="020B0604020202020204" pitchFamily="34" charset="0"/>
                <a:ea typeface="Calibri" panose="020F0502020204030204" pitchFamily="34" charset="0"/>
                <a:cs typeface="Times New Roman" panose="02020603050405020304" pitchFamily="18" charset="0"/>
              </a:rPr>
              <a:t>Sócrates </a:t>
            </a:r>
            <a:r>
              <a:rPr lang="es-ES" sz="1800" b="1" dirty="0">
                <a:effectLst/>
                <a:latin typeface="Arial" panose="020B0604020202020204" pitchFamily="34" charset="0"/>
                <a:ea typeface="Calibri" panose="020F0502020204030204" pitchFamily="34" charset="0"/>
                <a:cs typeface="Times New Roman" panose="02020603050405020304" pitchFamily="18" charset="0"/>
              </a:rPr>
              <a:t>en los </a:t>
            </a:r>
            <a:r>
              <a:rPr lang="es-ES" sz="1800" b="1" i="1" dirty="0">
                <a:effectLst/>
                <a:latin typeface="Arial" panose="020B0604020202020204" pitchFamily="34" charset="0"/>
                <a:ea typeface="Calibri" panose="020F0502020204030204" pitchFamily="34" charset="0"/>
                <a:cs typeface="Times New Roman" panose="02020603050405020304" pitchFamily="18" charset="0"/>
              </a:rPr>
              <a:t>Diálogos</a:t>
            </a:r>
            <a:r>
              <a:rPr lang="es-ES" sz="1800" b="1" dirty="0">
                <a:effectLst/>
                <a:latin typeface="Arial" panose="020B0604020202020204" pitchFamily="34" charset="0"/>
                <a:ea typeface="Calibri" panose="020F0502020204030204" pitchFamily="34" charset="0"/>
                <a:cs typeface="Times New Roman" panose="02020603050405020304" pitchFamily="18" charset="0"/>
              </a:rPr>
              <a:t> de Platón.</a:t>
            </a:r>
          </a:p>
          <a:p>
            <a:pPr algn="ctr">
              <a:lnSpc>
                <a:spcPct val="107000"/>
              </a:lnSpc>
              <a:spcAft>
                <a:spcPts val="800"/>
              </a:spcAft>
            </a:pPr>
            <a:r>
              <a:rPr lang="es-ES" sz="1400" b="1" dirty="0">
                <a:effectLst/>
                <a:latin typeface="Arial" panose="020B0604020202020204" pitchFamily="34" charset="0"/>
                <a:ea typeface="Calibri" panose="020F0502020204030204" pitchFamily="34" charset="0"/>
                <a:cs typeface="Times New Roman" panose="02020603050405020304" pitchFamily="18" charset="0"/>
              </a:rPr>
              <a:t>Mayéutica, método que permitía a sus alumnos solucionar los problemas que se planteaban por medio de preguntas.</a:t>
            </a:r>
          </a:p>
          <a:p>
            <a:pPr algn="ctr">
              <a:lnSpc>
                <a:spcPct val="107000"/>
              </a:lnSpc>
              <a:spcAft>
                <a:spcPts val="800"/>
              </a:spcAft>
            </a:pPr>
            <a:endParaRPr lang="es-ES" sz="1400" b="1" dirty="0">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s-ES"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s-ES" sz="1400" b="1" dirty="0" smtClean="0">
                <a:effectLst/>
                <a:latin typeface="Arial" panose="020B0604020202020204" pitchFamily="34" charset="0"/>
                <a:ea typeface="Calibri" panose="020F0502020204030204" pitchFamily="34" charset="0"/>
                <a:cs typeface="Times New Roman" panose="02020603050405020304" pitchFamily="18" charset="0"/>
              </a:rPr>
              <a:t>¡</a:t>
            </a:r>
            <a:r>
              <a:rPr lang="es-ES" sz="1400" b="1" dirty="0">
                <a:effectLst/>
                <a:latin typeface="Arial" panose="020B0604020202020204" pitchFamily="34" charset="0"/>
                <a:ea typeface="Calibri" panose="020F0502020204030204" pitchFamily="34" charset="0"/>
                <a:cs typeface="Times New Roman" panose="02020603050405020304" pitchFamily="18" charset="0"/>
              </a:rPr>
              <a:t>MUCHAS GRACIAS POR SU PRESENCIA Y ATENCIÓN! </a:t>
            </a:r>
            <a:r>
              <a:rPr lang="es-ES" sz="1400" b="1" dirty="0" smtClean="0">
                <a:effectLst/>
                <a:latin typeface="Segoe UI Emoji" panose="020B0502040204020203" pitchFamily="34" charset="0"/>
                <a:ea typeface="Calibri" panose="020F0502020204030204" pitchFamily="34" charset="0"/>
                <a:cs typeface="Times New Roman" panose="02020603050405020304" pitchFamily="18" charset="0"/>
                <a:sym typeface="Segoe UI Emoji" panose="020B0502040204020203" pitchFamily="34" charset="0"/>
              </a:rPr>
              <a:t>😊</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 xmlns:a16="http://schemas.microsoft.com/office/drawing/2014/main" id="{28CBE428-8093-4B67-987D-41958729BCC4}"/>
              </a:ext>
            </a:extLst>
          </p:cNvPr>
          <p:cNvPicPr>
            <a:picLocks noChangeAspect="1"/>
          </p:cNvPicPr>
          <p:nvPr/>
        </p:nvPicPr>
        <p:blipFill>
          <a:blip r:embed="rId2"/>
          <a:stretch>
            <a:fillRect/>
          </a:stretch>
        </p:blipFill>
        <p:spPr>
          <a:xfrm>
            <a:off x="4435750" y="2290119"/>
            <a:ext cx="1390365" cy="1266566"/>
          </a:xfrm>
          <a:prstGeom prst="rect">
            <a:avLst/>
          </a:prstGeom>
        </p:spPr>
      </p:pic>
      <p:pic>
        <p:nvPicPr>
          <p:cNvPr id="2" name="Imagen 1">
            <a:extLst>
              <a:ext uri="{FF2B5EF4-FFF2-40B4-BE49-F238E27FC236}">
                <a16:creationId xmlns="" xmlns:a16="http://schemas.microsoft.com/office/drawing/2014/main" id="{A4D37C2E-C264-4C08-9F55-07894B59D526}"/>
              </a:ext>
            </a:extLst>
          </p:cNvPr>
          <p:cNvPicPr>
            <a:picLocks noChangeAspect="1"/>
          </p:cNvPicPr>
          <p:nvPr/>
        </p:nvPicPr>
        <p:blipFill>
          <a:blip r:embed="rId3"/>
          <a:stretch>
            <a:fillRect/>
          </a:stretch>
        </p:blipFill>
        <p:spPr>
          <a:xfrm>
            <a:off x="9686576" y="390428"/>
            <a:ext cx="1830164" cy="1830164"/>
          </a:xfrm>
          <a:prstGeom prst="rect">
            <a:avLst/>
          </a:prstGeom>
        </p:spPr>
      </p:pic>
      <p:pic>
        <p:nvPicPr>
          <p:cNvPr id="5" name="Imagen 4"/>
          <p:cNvPicPr>
            <a:picLocks noChangeAspect="1"/>
          </p:cNvPicPr>
          <p:nvPr/>
        </p:nvPicPr>
        <p:blipFill>
          <a:blip r:embed="rId4"/>
          <a:stretch>
            <a:fillRect/>
          </a:stretch>
        </p:blipFill>
        <p:spPr>
          <a:xfrm>
            <a:off x="2906872" y="3878870"/>
            <a:ext cx="4136913" cy="2891391"/>
          </a:xfrm>
          <a:prstGeom prst="rect">
            <a:avLst/>
          </a:prstGeom>
        </p:spPr>
      </p:pic>
    </p:spTree>
    <p:extLst>
      <p:ext uri="{BB962C8B-B14F-4D97-AF65-F5344CB8AC3E}">
        <p14:creationId xmlns:p14="http://schemas.microsoft.com/office/powerpoint/2010/main" val="3392303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 xmlns:a16="http://schemas.microsoft.com/office/drawing/2014/main" id="{8EF4C68A-262A-460A-B262-E6D7C879DF18}"/>
              </a:ext>
            </a:extLst>
          </p:cNvPr>
          <p:cNvSpPr>
            <a:spLocks noGrp="1"/>
          </p:cNvSpPr>
          <p:nvPr>
            <p:ph idx="1"/>
          </p:nvPr>
        </p:nvSpPr>
        <p:spPr>
          <a:xfrm>
            <a:off x="70891" y="318654"/>
            <a:ext cx="8997165" cy="5479300"/>
          </a:xfrm>
        </p:spPr>
        <p:txBody>
          <a:bodyPr/>
          <a:lstStyle/>
          <a:p>
            <a:pPr marL="0" indent="0">
              <a:buNone/>
            </a:pPr>
            <a:endParaRPr lang="es-ES" dirty="0"/>
          </a:p>
          <a:p>
            <a:pPr marL="0" indent="0">
              <a:buNone/>
            </a:pPr>
            <a:endParaRPr lang="es-ES" dirty="0"/>
          </a:p>
          <a:p>
            <a:pPr marL="0" indent="0" algn="just">
              <a:buNone/>
            </a:pPr>
            <a:r>
              <a:rPr lang="es-ES" dirty="0"/>
              <a:t>Los “luditas” (1811 a 1816 aprox.) no sólo luchaban por conservar el trabajo frente a las máquinas que prometían desplazarlos, sino por un lugar más digno en la sociedad para las clases obreras y artesanales.</a:t>
            </a:r>
          </a:p>
          <a:p>
            <a:pPr marL="0" indent="0" algn="just">
              <a:buNone/>
            </a:pPr>
            <a:endParaRPr lang="es-ES" dirty="0"/>
          </a:p>
          <a:p>
            <a:pPr marL="0" indent="0" algn="just">
              <a:buNone/>
            </a:pPr>
            <a:endParaRPr lang="es-ES" dirty="0"/>
          </a:p>
          <a:p>
            <a:pPr marL="0" indent="0" algn="just">
              <a:buNone/>
            </a:pPr>
            <a:endParaRPr lang="es-ES" dirty="0"/>
          </a:p>
          <a:p>
            <a:pPr marL="0" indent="0" algn="just">
              <a:buNone/>
            </a:pPr>
            <a:endParaRPr lang="es-ES" dirty="0"/>
          </a:p>
          <a:p>
            <a:pPr marL="0" indent="0" algn="just">
              <a:buNone/>
            </a:pPr>
            <a:endParaRPr lang="es-ES" dirty="0"/>
          </a:p>
          <a:p>
            <a:pPr marL="0" indent="0" algn="just">
              <a:buNone/>
            </a:pPr>
            <a:endParaRPr lang="es-ES" dirty="0"/>
          </a:p>
          <a:p>
            <a:pPr marL="0" indent="0">
              <a:buNone/>
            </a:pPr>
            <a:endParaRPr lang="es-ES" dirty="0"/>
          </a:p>
          <a:p>
            <a:pPr marL="0" indent="0">
              <a:buNone/>
            </a:pPr>
            <a:r>
              <a:rPr lang="es-ES" sz="900" dirty="0"/>
              <a:t>		https://www.caracteristicas.co/ludismo/</a:t>
            </a:r>
          </a:p>
          <a:p>
            <a:pPr marL="0" indent="0">
              <a:buNone/>
            </a:pPr>
            <a:endParaRPr lang="es-ES" dirty="0"/>
          </a:p>
        </p:txBody>
      </p:sp>
      <p:pic>
        <p:nvPicPr>
          <p:cNvPr id="4" name="Imagen 3">
            <a:extLst>
              <a:ext uri="{FF2B5EF4-FFF2-40B4-BE49-F238E27FC236}">
                <a16:creationId xmlns="" xmlns:a16="http://schemas.microsoft.com/office/drawing/2014/main" id="{C9132E9D-A3DA-4160-848B-10AF9B7F7FE2}"/>
              </a:ext>
            </a:extLst>
          </p:cNvPr>
          <p:cNvPicPr>
            <a:picLocks noChangeAspect="1"/>
          </p:cNvPicPr>
          <p:nvPr/>
        </p:nvPicPr>
        <p:blipFill>
          <a:blip r:embed="rId2"/>
          <a:stretch>
            <a:fillRect/>
          </a:stretch>
        </p:blipFill>
        <p:spPr>
          <a:xfrm>
            <a:off x="2079300" y="2070683"/>
            <a:ext cx="5620999" cy="2810500"/>
          </a:xfrm>
          <a:prstGeom prst="rect">
            <a:avLst/>
          </a:prstGeom>
        </p:spPr>
      </p:pic>
      <p:pic>
        <p:nvPicPr>
          <p:cNvPr id="2" name="Imagen 1"/>
          <p:cNvPicPr>
            <a:picLocks noChangeAspect="1"/>
          </p:cNvPicPr>
          <p:nvPr/>
        </p:nvPicPr>
        <p:blipFill>
          <a:blip r:embed="rId3"/>
          <a:stretch>
            <a:fillRect/>
          </a:stretch>
        </p:blipFill>
        <p:spPr>
          <a:xfrm>
            <a:off x="11103132" y="5797954"/>
            <a:ext cx="896190" cy="810838"/>
          </a:xfrm>
          <a:prstGeom prst="rect">
            <a:avLst/>
          </a:prstGeom>
        </p:spPr>
      </p:pic>
    </p:spTree>
    <p:extLst>
      <p:ext uri="{BB962C8B-B14F-4D97-AF65-F5344CB8AC3E}">
        <p14:creationId xmlns:p14="http://schemas.microsoft.com/office/powerpoint/2010/main" val="18940973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BAB4A31E-F822-4641-A080-5C4C2E8AF0B5}"/>
              </a:ext>
            </a:extLst>
          </p:cNvPr>
          <p:cNvPicPr>
            <a:picLocks noChangeAspect="1"/>
          </p:cNvPicPr>
          <p:nvPr/>
        </p:nvPicPr>
        <p:blipFill>
          <a:blip r:embed="rId2"/>
          <a:stretch>
            <a:fillRect/>
          </a:stretch>
        </p:blipFill>
        <p:spPr>
          <a:xfrm>
            <a:off x="388088" y="966355"/>
            <a:ext cx="8521354" cy="4578065"/>
          </a:xfrm>
          <a:prstGeom prst="rect">
            <a:avLst/>
          </a:prstGeom>
        </p:spPr>
      </p:pic>
      <p:pic>
        <p:nvPicPr>
          <p:cNvPr id="3" name="Imagen 2">
            <a:extLst>
              <a:ext uri="{FF2B5EF4-FFF2-40B4-BE49-F238E27FC236}">
                <a16:creationId xmlns="" xmlns:a16="http://schemas.microsoft.com/office/drawing/2014/main" id="{101FFCE8-35B2-4643-ABD2-682AD10CF12A}"/>
              </a:ext>
            </a:extLst>
          </p:cNvPr>
          <p:cNvPicPr>
            <a:picLocks noChangeAspect="1"/>
          </p:cNvPicPr>
          <p:nvPr/>
        </p:nvPicPr>
        <p:blipFill>
          <a:blip r:embed="rId3"/>
          <a:stretch>
            <a:fillRect/>
          </a:stretch>
        </p:blipFill>
        <p:spPr>
          <a:xfrm>
            <a:off x="11162520" y="5951339"/>
            <a:ext cx="890093" cy="810838"/>
          </a:xfrm>
          <a:prstGeom prst="rect">
            <a:avLst/>
          </a:prstGeom>
        </p:spPr>
      </p:pic>
      <p:sp>
        <p:nvSpPr>
          <p:cNvPr id="5" name="CuadroTexto 4">
            <a:extLst>
              <a:ext uri="{FF2B5EF4-FFF2-40B4-BE49-F238E27FC236}">
                <a16:creationId xmlns="" xmlns:a16="http://schemas.microsoft.com/office/drawing/2014/main" id="{CF5CEDA7-1C48-4667-BE9A-9264AAA383FF}"/>
              </a:ext>
            </a:extLst>
          </p:cNvPr>
          <p:cNvSpPr txBox="1"/>
          <p:nvPr/>
        </p:nvSpPr>
        <p:spPr>
          <a:xfrm>
            <a:off x="1166070" y="5710427"/>
            <a:ext cx="6606330" cy="369332"/>
          </a:xfrm>
          <a:prstGeom prst="rect">
            <a:avLst/>
          </a:prstGeom>
          <a:noFill/>
        </p:spPr>
        <p:txBody>
          <a:bodyPr wrap="square">
            <a:spAutoFit/>
          </a:bodyPr>
          <a:lstStyle/>
          <a:p>
            <a:r>
              <a:rPr lang="es-ES" sz="1100" dirty="0"/>
              <a:t>Fuente: Álvaro Silva Sánchez, “Recorrido por las revoluciones industriales</a:t>
            </a:r>
            <a:r>
              <a:rPr lang="es-ES" dirty="0"/>
              <a:t>”.</a:t>
            </a:r>
          </a:p>
        </p:txBody>
      </p:sp>
      <p:pic>
        <p:nvPicPr>
          <p:cNvPr id="4" name="Imagen 3"/>
          <p:cNvPicPr>
            <a:picLocks noChangeAspect="1"/>
          </p:cNvPicPr>
          <p:nvPr/>
        </p:nvPicPr>
        <p:blipFill>
          <a:blip r:embed="rId4"/>
          <a:stretch>
            <a:fillRect/>
          </a:stretch>
        </p:blipFill>
        <p:spPr>
          <a:xfrm>
            <a:off x="9095316" y="1720218"/>
            <a:ext cx="1704156" cy="1166776"/>
          </a:xfrm>
          <a:prstGeom prst="rect">
            <a:avLst/>
          </a:prstGeom>
        </p:spPr>
      </p:pic>
      <p:pic>
        <p:nvPicPr>
          <p:cNvPr id="6" name="Imagen 5"/>
          <p:cNvPicPr>
            <a:picLocks noChangeAspect="1"/>
          </p:cNvPicPr>
          <p:nvPr/>
        </p:nvPicPr>
        <p:blipFill>
          <a:blip r:embed="rId5"/>
          <a:stretch>
            <a:fillRect/>
          </a:stretch>
        </p:blipFill>
        <p:spPr>
          <a:xfrm>
            <a:off x="9095316" y="523058"/>
            <a:ext cx="1625529" cy="1144373"/>
          </a:xfrm>
          <a:prstGeom prst="rect">
            <a:avLst/>
          </a:prstGeom>
        </p:spPr>
      </p:pic>
      <p:pic>
        <p:nvPicPr>
          <p:cNvPr id="7" name="Imagen 6"/>
          <p:cNvPicPr>
            <a:picLocks noChangeAspect="1"/>
          </p:cNvPicPr>
          <p:nvPr/>
        </p:nvPicPr>
        <p:blipFill>
          <a:blip r:embed="rId6"/>
          <a:stretch>
            <a:fillRect/>
          </a:stretch>
        </p:blipFill>
        <p:spPr>
          <a:xfrm>
            <a:off x="9035684" y="4262996"/>
            <a:ext cx="2277314" cy="1281424"/>
          </a:xfrm>
          <a:prstGeom prst="rect">
            <a:avLst/>
          </a:prstGeom>
        </p:spPr>
      </p:pic>
      <p:pic>
        <p:nvPicPr>
          <p:cNvPr id="8" name="Imagen 7"/>
          <p:cNvPicPr>
            <a:picLocks noChangeAspect="1"/>
          </p:cNvPicPr>
          <p:nvPr/>
        </p:nvPicPr>
        <p:blipFill>
          <a:blip r:embed="rId7"/>
          <a:stretch>
            <a:fillRect/>
          </a:stretch>
        </p:blipFill>
        <p:spPr>
          <a:xfrm>
            <a:off x="9080712" y="3014003"/>
            <a:ext cx="1733364" cy="1121984"/>
          </a:xfrm>
          <a:prstGeom prst="rect">
            <a:avLst/>
          </a:prstGeom>
        </p:spPr>
      </p:pic>
    </p:spTree>
    <p:extLst>
      <p:ext uri="{BB962C8B-B14F-4D97-AF65-F5344CB8AC3E}">
        <p14:creationId xmlns:p14="http://schemas.microsoft.com/office/powerpoint/2010/main" val="1855681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 xmlns:a16="http://schemas.microsoft.com/office/drawing/2014/main" id="{D1796A4D-3975-4A91-A206-279C028894E7}"/>
              </a:ext>
            </a:extLst>
          </p:cNvPr>
          <p:cNvSpPr txBox="1"/>
          <p:nvPr/>
        </p:nvSpPr>
        <p:spPr>
          <a:xfrm>
            <a:off x="788564" y="830510"/>
            <a:ext cx="8284128" cy="1477328"/>
          </a:xfrm>
          <a:prstGeom prst="rect">
            <a:avLst/>
          </a:prstGeom>
          <a:noFill/>
        </p:spPr>
        <p:txBody>
          <a:bodyPr wrap="square">
            <a:spAutoFit/>
          </a:bodyPr>
          <a:lstStyle/>
          <a:p>
            <a:pPr algn="ctr"/>
            <a:r>
              <a:rPr lang="es-ES" b="1" dirty="0"/>
              <a:t>El Derecho del Trabajo surge ya con un marcado carácter social, reformista y reformador, </a:t>
            </a:r>
            <a:r>
              <a:rPr lang="es-ES" b="1" u="sng" dirty="0"/>
              <a:t>llamado a transformar el trabajo en factor de ciudanía social y política</a:t>
            </a:r>
            <a:r>
              <a:rPr lang="es-ES" b="1" dirty="0"/>
              <a:t>, el cual,   bajo la premisa de proteger al trabajador, ha venido regulando las formas de trabajo que han ido surgiendo a lo largo de la historia reciente de la humanidad.</a:t>
            </a:r>
          </a:p>
        </p:txBody>
      </p:sp>
      <p:pic>
        <p:nvPicPr>
          <p:cNvPr id="4" name="Imagen 3">
            <a:extLst>
              <a:ext uri="{FF2B5EF4-FFF2-40B4-BE49-F238E27FC236}">
                <a16:creationId xmlns="" xmlns:a16="http://schemas.microsoft.com/office/drawing/2014/main" id="{46E714AC-4E9E-4FEC-A845-50254B7F9152}"/>
              </a:ext>
            </a:extLst>
          </p:cNvPr>
          <p:cNvPicPr>
            <a:picLocks noChangeAspect="1"/>
          </p:cNvPicPr>
          <p:nvPr/>
        </p:nvPicPr>
        <p:blipFill>
          <a:blip r:embed="rId2"/>
          <a:stretch>
            <a:fillRect/>
          </a:stretch>
        </p:blipFill>
        <p:spPr>
          <a:xfrm>
            <a:off x="10773579" y="5791948"/>
            <a:ext cx="896190" cy="810838"/>
          </a:xfrm>
          <a:prstGeom prst="rect">
            <a:avLst/>
          </a:prstGeom>
        </p:spPr>
      </p:pic>
      <p:pic>
        <p:nvPicPr>
          <p:cNvPr id="7" name="Imagen 6">
            <a:extLst>
              <a:ext uri="{FF2B5EF4-FFF2-40B4-BE49-F238E27FC236}">
                <a16:creationId xmlns="" xmlns:a16="http://schemas.microsoft.com/office/drawing/2014/main" id="{E84B6B4B-DCEA-4BD7-B3F8-6049B20464B3}"/>
              </a:ext>
            </a:extLst>
          </p:cNvPr>
          <p:cNvPicPr>
            <a:picLocks noChangeAspect="1"/>
          </p:cNvPicPr>
          <p:nvPr/>
        </p:nvPicPr>
        <p:blipFill>
          <a:blip r:embed="rId3"/>
          <a:stretch>
            <a:fillRect/>
          </a:stretch>
        </p:blipFill>
        <p:spPr>
          <a:xfrm>
            <a:off x="2642532" y="2765381"/>
            <a:ext cx="4314037" cy="3026567"/>
          </a:xfrm>
          <a:prstGeom prst="rect">
            <a:avLst/>
          </a:prstGeom>
        </p:spPr>
      </p:pic>
    </p:spTree>
    <p:extLst>
      <p:ext uri="{BB962C8B-B14F-4D97-AF65-F5344CB8AC3E}">
        <p14:creationId xmlns:p14="http://schemas.microsoft.com/office/powerpoint/2010/main" val="1664426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CC820EE5-0A05-40B2-A8C0-51157B245E09}"/>
              </a:ext>
            </a:extLst>
          </p:cNvPr>
          <p:cNvPicPr>
            <a:picLocks noChangeAspect="1"/>
          </p:cNvPicPr>
          <p:nvPr/>
        </p:nvPicPr>
        <p:blipFill>
          <a:blip r:embed="rId2"/>
          <a:stretch>
            <a:fillRect/>
          </a:stretch>
        </p:blipFill>
        <p:spPr>
          <a:xfrm>
            <a:off x="2223083" y="885316"/>
            <a:ext cx="5357276" cy="2860035"/>
          </a:xfrm>
          <a:prstGeom prst="rect">
            <a:avLst/>
          </a:prstGeom>
        </p:spPr>
      </p:pic>
      <p:sp>
        <p:nvSpPr>
          <p:cNvPr id="4" name="CuadroTexto 3">
            <a:extLst>
              <a:ext uri="{FF2B5EF4-FFF2-40B4-BE49-F238E27FC236}">
                <a16:creationId xmlns="" xmlns:a16="http://schemas.microsoft.com/office/drawing/2014/main" id="{980046C0-46F0-402C-9DAD-33DAE60CCBEF}"/>
              </a:ext>
            </a:extLst>
          </p:cNvPr>
          <p:cNvSpPr txBox="1"/>
          <p:nvPr/>
        </p:nvSpPr>
        <p:spPr>
          <a:xfrm>
            <a:off x="1459684" y="360727"/>
            <a:ext cx="7481335" cy="369332"/>
          </a:xfrm>
          <a:prstGeom prst="rect">
            <a:avLst/>
          </a:prstGeom>
          <a:noFill/>
        </p:spPr>
        <p:txBody>
          <a:bodyPr wrap="square">
            <a:spAutoFit/>
          </a:bodyPr>
          <a:lstStyle/>
          <a:p>
            <a:pPr algn="just"/>
            <a:r>
              <a:rPr lang="es-ES" b="1" dirty="0"/>
              <a:t>Plataformas digitales, ¿una nueva forma de precariedad laboral?</a:t>
            </a:r>
          </a:p>
        </p:txBody>
      </p:sp>
      <p:pic>
        <p:nvPicPr>
          <p:cNvPr id="8" name="Imagen 7">
            <a:extLst>
              <a:ext uri="{FF2B5EF4-FFF2-40B4-BE49-F238E27FC236}">
                <a16:creationId xmlns="" xmlns:a16="http://schemas.microsoft.com/office/drawing/2014/main" id="{C92938CD-9BDD-4B67-B598-847A3CE64F0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986520" y="5943513"/>
            <a:ext cx="895350" cy="809625"/>
          </a:xfrm>
          <a:prstGeom prst="rect">
            <a:avLst/>
          </a:prstGeom>
          <a:noFill/>
        </p:spPr>
      </p:pic>
      <p:sp>
        <p:nvSpPr>
          <p:cNvPr id="7" name="CuadroTexto 6">
            <a:extLst>
              <a:ext uri="{FF2B5EF4-FFF2-40B4-BE49-F238E27FC236}">
                <a16:creationId xmlns="" xmlns:a16="http://schemas.microsoft.com/office/drawing/2014/main" id="{210C6A30-3334-4833-BF49-B5CA21D5872A}"/>
              </a:ext>
            </a:extLst>
          </p:cNvPr>
          <p:cNvSpPr txBox="1"/>
          <p:nvPr/>
        </p:nvSpPr>
        <p:spPr>
          <a:xfrm>
            <a:off x="1711354" y="3959604"/>
            <a:ext cx="6036332" cy="1477328"/>
          </a:xfrm>
          <a:prstGeom prst="rect">
            <a:avLst/>
          </a:prstGeom>
          <a:noFill/>
        </p:spPr>
        <p:txBody>
          <a:bodyPr wrap="square">
            <a:spAutoFit/>
          </a:bodyPr>
          <a:lstStyle/>
          <a:p>
            <a:pPr algn="ctr"/>
            <a:r>
              <a:rPr lang="es-ES" b="1" dirty="0"/>
              <a:t>“Taylorismo digital” , presuntamente ejercido ya no por trabajadores, sino por un sinnúmero de precarias figuras eufemísticamente referidas como “colaboradores”, “riders”, “workers cloud” o “freelances” por citar algunas de sus denominaciones</a:t>
            </a:r>
            <a:endParaRPr lang="es-ES" dirty="0"/>
          </a:p>
        </p:txBody>
      </p:sp>
      <p:sp>
        <p:nvSpPr>
          <p:cNvPr id="9" name="CuadroTexto 8">
            <a:extLst>
              <a:ext uri="{FF2B5EF4-FFF2-40B4-BE49-F238E27FC236}">
                <a16:creationId xmlns="" xmlns:a16="http://schemas.microsoft.com/office/drawing/2014/main" id="{6CEF2868-8137-4719-9659-0F3E00B32D0B}"/>
              </a:ext>
            </a:extLst>
          </p:cNvPr>
          <p:cNvSpPr txBox="1"/>
          <p:nvPr/>
        </p:nvSpPr>
        <p:spPr>
          <a:xfrm>
            <a:off x="1642145" y="5888503"/>
            <a:ext cx="6105541" cy="507831"/>
          </a:xfrm>
          <a:prstGeom prst="rect">
            <a:avLst/>
          </a:prstGeom>
          <a:noFill/>
        </p:spPr>
        <p:txBody>
          <a:bodyPr wrap="square">
            <a:spAutoFit/>
          </a:bodyPr>
          <a:lstStyle/>
          <a:p>
            <a:pPr algn="ctr"/>
            <a:r>
              <a:rPr lang="es-ES" sz="900" b="1" dirty="0" err="1"/>
              <a:t>Cfr</a:t>
            </a:r>
            <a:r>
              <a:rPr lang="es-ES" sz="900" b="1" dirty="0"/>
              <a:t>, Taylorismo digital. BROWN, P., LAUDER, H., and ASHTON, D., The Global </a:t>
            </a:r>
            <a:r>
              <a:rPr lang="es-ES" sz="900" b="1" dirty="0" err="1"/>
              <a:t>Auction</a:t>
            </a:r>
            <a:r>
              <a:rPr lang="es-ES" sz="900" b="1" dirty="0"/>
              <a:t>: The </a:t>
            </a:r>
            <a:r>
              <a:rPr lang="es-ES" sz="900" b="1" dirty="0" err="1"/>
              <a:t>Broken</a:t>
            </a:r>
            <a:r>
              <a:rPr lang="es-ES" sz="900" b="1" dirty="0"/>
              <a:t> </a:t>
            </a:r>
            <a:r>
              <a:rPr lang="es-ES" sz="900" b="1" dirty="0" err="1"/>
              <a:t>Promises</a:t>
            </a:r>
            <a:r>
              <a:rPr lang="es-ES" sz="900" b="1" dirty="0"/>
              <a:t> of </a:t>
            </a:r>
            <a:r>
              <a:rPr lang="es-ES" sz="900" b="1" dirty="0" err="1"/>
              <a:t>Education</a:t>
            </a:r>
            <a:r>
              <a:rPr lang="es-ES" sz="900" b="1" dirty="0"/>
              <a:t>, Jobs, and </a:t>
            </a:r>
            <a:r>
              <a:rPr lang="es-ES" sz="900" b="1" dirty="0" err="1"/>
              <a:t>Incomes</a:t>
            </a:r>
            <a:r>
              <a:rPr lang="es-ES" sz="900" b="1" dirty="0"/>
              <a:t>. (La subasta mundial: las promesas incumplidas de educación, empleo e ingresos) Oxford University Press, USA, ISBN 0199731683, 2011</a:t>
            </a:r>
            <a:r>
              <a:rPr lang="es-ES" sz="900" dirty="0"/>
              <a:t>.</a:t>
            </a:r>
          </a:p>
        </p:txBody>
      </p:sp>
    </p:spTree>
    <p:extLst>
      <p:ext uri="{BB962C8B-B14F-4D97-AF65-F5344CB8AC3E}">
        <p14:creationId xmlns:p14="http://schemas.microsoft.com/office/powerpoint/2010/main" val="1687741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2A867537-C308-442D-B10F-DF8656A69DFC}"/>
              </a:ext>
            </a:extLst>
          </p:cNvPr>
          <p:cNvPicPr>
            <a:picLocks noChangeAspect="1"/>
          </p:cNvPicPr>
          <p:nvPr/>
        </p:nvPicPr>
        <p:blipFill>
          <a:blip r:embed="rId2"/>
          <a:stretch>
            <a:fillRect/>
          </a:stretch>
        </p:blipFill>
        <p:spPr>
          <a:xfrm>
            <a:off x="117969" y="2045212"/>
            <a:ext cx="4965236" cy="2576340"/>
          </a:xfrm>
          <a:prstGeom prst="rect">
            <a:avLst/>
          </a:prstGeom>
        </p:spPr>
      </p:pic>
      <p:sp>
        <p:nvSpPr>
          <p:cNvPr id="4" name="CuadroTexto 3">
            <a:extLst>
              <a:ext uri="{FF2B5EF4-FFF2-40B4-BE49-F238E27FC236}">
                <a16:creationId xmlns="" xmlns:a16="http://schemas.microsoft.com/office/drawing/2014/main" id="{86678565-A911-4A3F-A01D-B768951E8997}"/>
              </a:ext>
            </a:extLst>
          </p:cNvPr>
          <p:cNvSpPr txBox="1"/>
          <p:nvPr/>
        </p:nvSpPr>
        <p:spPr>
          <a:xfrm>
            <a:off x="620786" y="260059"/>
            <a:ext cx="8124738" cy="1200329"/>
          </a:xfrm>
          <a:prstGeom prst="rect">
            <a:avLst/>
          </a:prstGeom>
          <a:noFill/>
        </p:spPr>
        <p:txBody>
          <a:bodyPr wrap="square">
            <a:spAutoFit/>
          </a:bodyPr>
          <a:lstStyle/>
          <a:p>
            <a:pPr algn="ctr"/>
            <a:r>
              <a:rPr lang="es-ES" b="1" dirty="0"/>
              <a:t>Más del 60% de los trabajadores de las plataformas digitales carece de un contrato que lo proteja y le brinde garantías laborales mínimas. En la jornada dedicada a promover la justicia social, la ONU llama a superar la brecha digital y pide normas que protejan a esos empleados</a:t>
            </a:r>
            <a:r>
              <a:rPr lang="es-ES" dirty="0"/>
              <a:t>.</a:t>
            </a:r>
          </a:p>
        </p:txBody>
      </p:sp>
      <p:sp>
        <p:nvSpPr>
          <p:cNvPr id="6" name="CuadroTexto 5">
            <a:extLst>
              <a:ext uri="{FF2B5EF4-FFF2-40B4-BE49-F238E27FC236}">
                <a16:creationId xmlns="" xmlns:a16="http://schemas.microsoft.com/office/drawing/2014/main" id="{3DC1866C-ED9D-4174-917C-C30B75003C05}"/>
              </a:ext>
            </a:extLst>
          </p:cNvPr>
          <p:cNvSpPr txBox="1"/>
          <p:nvPr/>
        </p:nvSpPr>
        <p:spPr>
          <a:xfrm>
            <a:off x="5217953" y="1933575"/>
            <a:ext cx="5066689" cy="4431983"/>
          </a:xfrm>
          <a:prstGeom prst="rect">
            <a:avLst/>
          </a:prstGeom>
          <a:noFill/>
        </p:spPr>
        <p:txBody>
          <a:bodyPr wrap="square">
            <a:spAutoFit/>
          </a:bodyPr>
          <a:lstStyle/>
          <a:p>
            <a:pPr algn="ctr"/>
            <a:r>
              <a:rPr lang="es-ES" b="1" dirty="0"/>
              <a:t>La justicia social se debe extender a los trabajadores de las plataformas digitales</a:t>
            </a:r>
          </a:p>
          <a:p>
            <a:pPr algn="ctr"/>
            <a:endParaRPr lang="es-ES" b="1" dirty="0"/>
          </a:p>
          <a:p>
            <a:pPr algn="ctr"/>
            <a:r>
              <a:rPr lang="es-ES" b="1" u="sng" dirty="0"/>
              <a:t>La justicia social supone la igualdad de derechos </a:t>
            </a:r>
            <a:r>
              <a:rPr lang="es-ES" b="1" dirty="0"/>
              <a:t>para todos los pueblos y la posibilidad de que todos los seres humanos sin discriminación se beneficien del progreso económico y social en todas partes</a:t>
            </a:r>
            <a:r>
              <a:rPr lang="es-ES" b="1" dirty="0" smtClean="0"/>
              <a:t>.</a:t>
            </a:r>
          </a:p>
          <a:p>
            <a:pPr algn="ctr"/>
            <a:endParaRPr lang="es-ES" b="1" dirty="0"/>
          </a:p>
          <a:p>
            <a:pPr algn="ctr"/>
            <a:r>
              <a:rPr lang="es-ES" b="1" dirty="0"/>
              <a:t>Promover la justicia social no quiere decir solamente aumentar los ingresos y crear puestos de trabajo, también es una cuestión de </a:t>
            </a:r>
            <a:r>
              <a:rPr lang="es-ES" b="1" u="sng" dirty="0"/>
              <a:t>derechos, dignidad y libertad de expresión de los trabajadores</a:t>
            </a:r>
            <a:r>
              <a:rPr lang="es-ES" b="1" dirty="0"/>
              <a:t>, así como de autonomía económica, social y política. </a:t>
            </a:r>
          </a:p>
          <a:p>
            <a:pPr algn="ctr"/>
            <a:r>
              <a:rPr lang="es-ES" sz="1200" b="1" u="sng" dirty="0"/>
              <a:t>Fuente: ONU</a:t>
            </a:r>
            <a:endParaRPr lang="es-ES" sz="1200" b="1" dirty="0"/>
          </a:p>
        </p:txBody>
      </p:sp>
      <p:sp>
        <p:nvSpPr>
          <p:cNvPr id="8" name="CuadroTexto 7">
            <a:extLst>
              <a:ext uri="{FF2B5EF4-FFF2-40B4-BE49-F238E27FC236}">
                <a16:creationId xmlns="" xmlns:a16="http://schemas.microsoft.com/office/drawing/2014/main" id="{4567B63E-59AD-4DDD-952A-261178EBC2E7}"/>
              </a:ext>
            </a:extLst>
          </p:cNvPr>
          <p:cNvSpPr txBox="1"/>
          <p:nvPr/>
        </p:nvSpPr>
        <p:spPr>
          <a:xfrm>
            <a:off x="369116" y="4707240"/>
            <a:ext cx="4781724" cy="584775"/>
          </a:xfrm>
          <a:prstGeom prst="rect">
            <a:avLst/>
          </a:prstGeom>
          <a:noFill/>
        </p:spPr>
        <p:txBody>
          <a:bodyPr wrap="square">
            <a:spAutoFit/>
          </a:bodyPr>
          <a:lstStyle/>
          <a:p>
            <a:pPr algn="just"/>
            <a:r>
              <a:rPr lang="es-ES" sz="1400" dirty="0"/>
              <a:t>Trabajadoras de una plataforma digital en Bangladesh</a:t>
            </a:r>
          </a:p>
          <a:p>
            <a:endParaRPr lang="es-ES" dirty="0"/>
          </a:p>
        </p:txBody>
      </p:sp>
      <p:pic>
        <p:nvPicPr>
          <p:cNvPr id="9" name="Imagen 8">
            <a:extLst>
              <a:ext uri="{FF2B5EF4-FFF2-40B4-BE49-F238E27FC236}">
                <a16:creationId xmlns="" xmlns:a16="http://schemas.microsoft.com/office/drawing/2014/main" id="{61AF72D6-F69D-47B6-9BB0-9D5451681D4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991381" y="5912968"/>
            <a:ext cx="895350" cy="809625"/>
          </a:xfrm>
          <a:prstGeom prst="rect">
            <a:avLst/>
          </a:prstGeom>
          <a:noFill/>
        </p:spPr>
      </p:pic>
    </p:spTree>
    <p:extLst>
      <p:ext uri="{BB962C8B-B14F-4D97-AF65-F5344CB8AC3E}">
        <p14:creationId xmlns:p14="http://schemas.microsoft.com/office/powerpoint/2010/main" val="3566520312"/>
      </p:ext>
    </p:extLst>
  </p:cSld>
  <p:clrMapOvr>
    <a:masterClrMapping/>
  </p:clrMapOvr>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2203</TotalTime>
  <Words>4220</Words>
  <Application>Microsoft Office PowerPoint</Application>
  <PresentationFormat>Panorámica</PresentationFormat>
  <Paragraphs>164</Paragraphs>
  <Slides>47</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47</vt:i4>
      </vt:variant>
    </vt:vector>
  </HeadingPairs>
  <TitlesOfParts>
    <vt:vector size="54" baseType="lpstr">
      <vt:lpstr>Arial</vt:lpstr>
      <vt:lpstr>Calibri</vt:lpstr>
      <vt:lpstr>Segoe UI Emoji</vt:lpstr>
      <vt:lpstr>Times New Roman</vt:lpstr>
      <vt:lpstr>Trebuchet MS</vt:lpstr>
      <vt:lpstr>Wingdings 3</vt:lpstr>
      <vt:lpstr>Faceta</vt:lpstr>
      <vt:lpstr>Los derechos fundamentales y la dignidad laboral ante los retos de la imbricación tecnológica. De la máquina de vapor al metaverso ¿Disrupción o adaptación?  Por Rafael Ortega Martínez. Graduado Social y doctorando en Derecho del Trabajo por la UCLM</vt:lpstr>
      <vt:lpstr>Dimensiones protegidas por el Derecho del Trabajo y los DDFF en al ámbito laboral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 dignidad como Derecho Fundamental y elemento fundante de los DDFF. </vt:lpstr>
      <vt:lpstr>Así por ejemplo, al profesor von Münch le resulta interesante, desde una perspectiva dogmática, considerar que en todos y cada uno de los derechos fundamentales se manifiesta lo que él denomina un "núcleo de existencia humana" derivado precisamente de la noción de dignidad.  Cfr. Von Münch, "La dignidad del hombre en el derecho constitucional", REDC, núm. 5, 1982, pp. 13, 14 y 15.</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Los derechos fundamentales y la dignidad laboral ante los retos de la imbricación tecnológica. De la maquina de vapor al metaverso ¿Disrupción o adaptación?</dc:title>
  <dc:creator>Rafael Ortega</dc:creator>
  <cp:lastModifiedBy>Rafa</cp:lastModifiedBy>
  <cp:revision>41</cp:revision>
  <dcterms:created xsi:type="dcterms:W3CDTF">2021-11-30T17:31:33Z</dcterms:created>
  <dcterms:modified xsi:type="dcterms:W3CDTF">2021-12-17T11:57:11Z</dcterms:modified>
</cp:coreProperties>
</file>